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73" r:id="rId4"/>
    <p:sldId id="262" r:id="rId5"/>
    <p:sldId id="266" r:id="rId6"/>
    <p:sldId id="274" r:id="rId7"/>
    <p:sldId id="272" r:id="rId8"/>
    <p:sldId id="269" r:id="rId9"/>
    <p:sldId id="275" r:id="rId10"/>
    <p:sldId id="27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A517"/>
    <a:srgbClr val="AEB7BE"/>
    <a:srgbClr val="00DE6A"/>
    <a:srgbClr val="09612B"/>
    <a:srgbClr val="095E2A"/>
    <a:srgbClr val="17A2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2" autoAdjust="0"/>
    <p:restoredTop sz="94660"/>
  </p:normalViewPr>
  <p:slideViewPr>
    <p:cSldViewPr snapToGrid="0">
      <p:cViewPr>
        <p:scale>
          <a:sx n="60" d="100"/>
          <a:sy n="60" d="100"/>
        </p:scale>
        <p:origin x="-234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08960" y="1122363"/>
            <a:ext cx="824484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08960" y="3602038"/>
            <a:ext cx="824484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7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56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2528" y="1709738"/>
            <a:ext cx="9574921" cy="2160371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528" y="3984553"/>
            <a:ext cx="9574921" cy="11360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346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11/11/2018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49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11/11/2018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11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11/11/2018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36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11/11/2018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54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11/11/2018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626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11/11/2018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54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789611"/>
            <a:ext cx="10515600" cy="3837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D79ED-3FA7-4EF8-964B-EB8BCFAB02F8}" type="datetimeFigureOut">
              <a:rPr lang="en-US" smtClean="0"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10475" y="4914981"/>
            <a:ext cx="896556" cy="324395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 rot="16200000">
            <a:off x="-2113768" y="2546065"/>
            <a:ext cx="3888671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bs-Latn-BA" sz="1200" dirty="0">
                <a:solidFill>
                  <a:schemeClr val="bg1">
                    <a:lumMod val="65000"/>
                  </a:schemeClr>
                </a:solidFill>
              </a:rPr>
              <a:t>Find</a:t>
            </a:r>
            <a:r>
              <a:rPr lang="bs-Latn-BA" sz="1200" baseline="0" dirty="0">
                <a:solidFill>
                  <a:schemeClr val="bg1">
                    <a:lumMod val="65000"/>
                  </a:schemeClr>
                </a:solidFill>
              </a:rPr>
              <a:t> m</a:t>
            </a:r>
            <a:r>
              <a:rPr lang="bs-Latn-BA" sz="1200" dirty="0">
                <a:solidFill>
                  <a:schemeClr val="bg1">
                    <a:lumMod val="65000"/>
                  </a:schemeClr>
                </a:solidFill>
              </a:rPr>
              <a:t>ore PowerPoint templates</a:t>
            </a:r>
            <a:r>
              <a:rPr lang="bs-Latn-BA" sz="1200" baseline="0" dirty="0">
                <a:solidFill>
                  <a:schemeClr val="bg1">
                    <a:lumMod val="65000"/>
                  </a:schemeClr>
                </a:solidFill>
              </a:rPr>
              <a:t> on </a:t>
            </a:r>
            <a:r>
              <a:rPr lang="bs-Latn-BA" sz="1200" b="1" baseline="0" dirty="0">
                <a:solidFill>
                  <a:schemeClr val="bg1">
                    <a:lumMod val="65000"/>
                  </a:schemeClr>
                </a:solidFill>
              </a:rPr>
              <a:t>prezentr.com</a:t>
            </a:r>
            <a:r>
              <a:rPr lang="bs-Latn-BA" sz="1200" baseline="0" dirty="0">
                <a:solidFill>
                  <a:schemeClr val="bg1">
                    <a:lumMod val="65000"/>
                  </a:schemeClr>
                </a:solidFill>
              </a:rPr>
              <a:t>!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34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7A24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awhhe.am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12.wdp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86000" y="472966"/>
            <a:ext cx="9125679" cy="2186465"/>
          </a:xfrm>
        </p:spPr>
        <p:txBody>
          <a:bodyPr>
            <a:noAutofit/>
          </a:bodyPr>
          <a:lstStyle/>
          <a:p>
            <a:r>
              <a:rPr lang="en-US" sz="8800" dirty="0" smtClean="0">
                <a:solidFill>
                  <a:srgbClr val="06A517"/>
                </a:solidFill>
              </a:rPr>
              <a:t>The key areas we work in</a:t>
            </a:r>
            <a:endParaRPr lang="en-US" sz="8800" dirty="0">
              <a:solidFill>
                <a:srgbClr val="06A517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8390" y="3100866"/>
            <a:ext cx="3435178" cy="327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2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11734800" cy="5605353"/>
          </a:xfrm>
        </p:spPr>
        <p:txBody>
          <a:bodyPr>
            <a:normAutofit fontScale="90000"/>
          </a:bodyPr>
          <a:lstStyle/>
          <a:p>
            <a:r>
              <a:rPr lang="en-US" sz="8900" dirty="0" smtClean="0">
                <a:solidFill>
                  <a:srgbClr val="09612B"/>
                </a:solidFill>
              </a:rPr>
              <a:t>Thank you! </a:t>
            </a:r>
            <a:br>
              <a:rPr lang="en-US" sz="8900" dirty="0" smtClean="0">
                <a:solidFill>
                  <a:srgbClr val="09612B"/>
                </a:solidFill>
              </a:rPr>
            </a:br>
            <a:r>
              <a:rPr lang="en-US" sz="8900" dirty="0" smtClean="0">
                <a:solidFill>
                  <a:srgbClr val="09612B"/>
                </a:solidFill>
              </a:rPr>
              <a:t>For </a:t>
            </a:r>
            <a:r>
              <a:rPr lang="en-US" sz="8900" dirty="0" smtClean="0">
                <a:solidFill>
                  <a:srgbClr val="09612B"/>
                </a:solidFill>
              </a:rPr>
              <a:t>more information you are welcome to visit our website!</a:t>
            </a:r>
            <a:r>
              <a:rPr lang="en-US" sz="5400" dirty="0">
                <a:solidFill>
                  <a:srgbClr val="09612B"/>
                </a:solidFill>
              </a:rPr>
              <a:t/>
            </a:r>
            <a:br>
              <a:rPr lang="en-US" sz="5400" dirty="0">
                <a:solidFill>
                  <a:srgbClr val="09612B"/>
                </a:solidFill>
              </a:rPr>
            </a:br>
            <a:r>
              <a:rPr lang="en-US" sz="5400" u="sng" dirty="0" smtClean="0">
                <a:solidFill>
                  <a:schemeClr val="accent1">
                    <a:lumMod val="75000"/>
                  </a:schemeClr>
                </a:solidFill>
              </a:rPr>
              <a:t>www.</a:t>
            </a:r>
            <a:r>
              <a:rPr lang="en-US" sz="5400" dirty="0" smtClean="0">
                <a:solidFill>
                  <a:schemeClr val="accent1">
                    <a:lumMod val="75000"/>
                  </a:schemeClr>
                </a:solidFill>
                <a:hlinkClick r:id="rId2"/>
              </a:rPr>
              <a:t>awhhe.am</a:t>
            </a:r>
            <a:r>
              <a:rPr lang="en-US" sz="5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sz="5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30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647" y="3666746"/>
            <a:ext cx="4207855" cy="27940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9379" r="41241"/>
          <a:stretch/>
        </p:blipFill>
        <p:spPr>
          <a:xfrm>
            <a:off x="9030149" y="1056205"/>
            <a:ext cx="2317965" cy="52691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8551">
            <a:off x="8134134" y="3394681"/>
            <a:ext cx="3831972" cy="38522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9338" y="157655"/>
            <a:ext cx="4463404" cy="709913"/>
          </a:xfrm>
        </p:spPr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rgbClr val="09612B"/>
                </a:solidFill>
              </a:rPr>
              <a:t>Chemicals</a:t>
            </a:r>
            <a:endParaRPr lang="en-US" sz="5300" dirty="0">
              <a:solidFill>
                <a:srgbClr val="09612B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552" y="4206"/>
            <a:ext cx="815511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en-US" sz="2400" b="1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b="1" dirty="0" smtClean="0"/>
              <a:t>Member </a:t>
            </a:r>
            <a:r>
              <a:rPr lang="en-US" sz="2400" b="1" dirty="0"/>
              <a:t>of </a:t>
            </a:r>
            <a:r>
              <a:rPr lang="en-US" sz="2400" b="1" dirty="0" smtClean="0"/>
              <a:t>the Steering </a:t>
            </a:r>
            <a:r>
              <a:rPr lang="en-US" sz="2400" b="1" dirty="0"/>
              <a:t>Committee of the NIP for the Stockholm Convention on POPs in Armenia </a:t>
            </a:r>
          </a:p>
          <a:p>
            <a:endParaRPr lang="en-US" sz="2400" b="1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b="1" dirty="0"/>
              <a:t>NGO Focal Point for the Stockholm and </a:t>
            </a:r>
            <a:r>
              <a:rPr lang="en-US" sz="2400" b="1" dirty="0" err="1"/>
              <a:t>Minamata</a:t>
            </a:r>
            <a:r>
              <a:rPr lang="en-US" sz="2400" b="1" dirty="0"/>
              <a:t> Conventions, and SAICM </a:t>
            </a:r>
            <a:r>
              <a:rPr lang="en-US" sz="2400" b="1" dirty="0" smtClean="0"/>
              <a:t>process, IPEN member</a:t>
            </a:r>
            <a:endParaRPr lang="en-US" sz="2400" b="1" dirty="0"/>
          </a:p>
          <a:p>
            <a:endParaRPr lang="en-US" sz="2400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b="1" dirty="0"/>
              <a:t>Assessment and feasibility studies of the Obsolete Pesticides (OP) burial site in </a:t>
            </a:r>
            <a:r>
              <a:rPr lang="en-US" sz="2400" b="1" dirty="0" err="1" smtClean="0"/>
              <a:t>Nubarashen</a:t>
            </a:r>
            <a:endParaRPr lang="en-US" sz="2400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574169">
            <a:off x="7129029" y="2813596"/>
            <a:ext cx="3509418" cy="4066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37551" y="3135457"/>
            <a:ext cx="50110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b="1" dirty="0"/>
              <a:t>Long term collaboration with </a:t>
            </a:r>
            <a:r>
              <a:rPr lang="en-US" sz="2400" b="1" dirty="0" err="1"/>
              <a:t>MoNP</a:t>
            </a:r>
            <a:r>
              <a:rPr lang="en-US" sz="2400" b="1" dirty="0"/>
              <a:t>, MES and Academy of Science (Center for Ecological- </a:t>
            </a:r>
            <a:r>
              <a:rPr lang="en-US" sz="2400" b="1" dirty="0" err="1"/>
              <a:t>Noosphere</a:t>
            </a:r>
            <a:r>
              <a:rPr lang="en-US" sz="2400" b="1" dirty="0"/>
              <a:t> studies) related to burial site</a:t>
            </a:r>
          </a:p>
        </p:txBody>
      </p:sp>
    </p:spTree>
    <p:extLst>
      <p:ext uri="{BB962C8B-B14F-4D97-AF65-F5344CB8AC3E}">
        <p14:creationId xmlns:p14="http://schemas.microsoft.com/office/powerpoint/2010/main" val="25079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415" y="137695"/>
            <a:ext cx="3620530" cy="709913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rgbClr val="09612B"/>
                </a:solidFill>
              </a:rPr>
              <a:t>Chemicals</a:t>
            </a:r>
            <a:endParaRPr lang="en-US" sz="5400" dirty="0">
              <a:solidFill>
                <a:srgbClr val="09612B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76976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b="1" dirty="0"/>
              <a:t>Initiation of Public Hearing in Brussels (joint efforts with IHPA and OSCE on burial site problem) in 2011. Successful collaboration with OSCE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b="1" dirty="0"/>
              <a:t>Inventory and community-based monitoring of storages of obsolete pesticides jointly with the Ministry of Agriculture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b="1" dirty="0"/>
              <a:t>National advocacy campaigns against heavy metals, lead in paint and phthalates in toys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765" y="3368462"/>
            <a:ext cx="3960203" cy="2978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01" t="18349" b="7723"/>
          <a:stretch/>
        </p:blipFill>
        <p:spPr>
          <a:xfrm>
            <a:off x="7769767" y="1019332"/>
            <a:ext cx="4268072" cy="263826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" y="3842321"/>
            <a:ext cx="68737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/>
              <a:t>Assessment of pollution and contamination of the environment of </a:t>
            </a:r>
            <a:r>
              <a:rPr lang="en-US" sz="2400" b="1" dirty="0" err="1"/>
              <a:t>Akhtala</a:t>
            </a:r>
            <a:r>
              <a:rPr lang="en-US" sz="2400" b="1" dirty="0"/>
              <a:t>, Alaverdi and </a:t>
            </a:r>
            <a:r>
              <a:rPr lang="en-US" sz="2400" b="1" dirty="0" err="1"/>
              <a:t>Teghut</a:t>
            </a:r>
            <a:r>
              <a:rPr lang="en-US" sz="2400" b="1" dirty="0"/>
              <a:t> communities jointly with ECOLUR NGO and Czech ARNIKA NGO </a:t>
            </a:r>
          </a:p>
        </p:txBody>
      </p:sp>
    </p:spTree>
    <p:extLst>
      <p:ext uri="{BB962C8B-B14F-4D97-AF65-F5344CB8AC3E}">
        <p14:creationId xmlns:p14="http://schemas.microsoft.com/office/powerpoint/2010/main" val="364483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541" y="3584561"/>
            <a:ext cx="3674961" cy="2756222"/>
          </a:xfrm>
          <a:prstGeom prst="round2Diag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" t="32208" r="11032" b="3415"/>
          <a:stretch/>
        </p:blipFill>
        <p:spPr>
          <a:xfrm>
            <a:off x="4119450" y="4196521"/>
            <a:ext cx="4551584" cy="2377700"/>
          </a:xfrm>
          <a:prstGeom prst="round2DiagRect">
            <a:avLst>
              <a:gd name="adj1" fmla="val 16667"/>
              <a:gd name="adj2" fmla="val 10437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9273" y="31531"/>
            <a:ext cx="5190391" cy="1442215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rgbClr val="09612B"/>
                </a:solidFill>
              </a:rPr>
              <a:t>Water &amp; Sanitation</a:t>
            </a:r>
            <a:endParaRPr lang="en-US" sz="5400" dirty="0">
              <a:solidFill>
                <a:srgbClr val="09612B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867103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indent="-91440" algn="just">
              <a:buFont typeface="Wingdings" panose="05000000000000000000" pitchFamily="2" charset="2"/>
              <a:buChar char="q"/>
            </a:pPr>
            <a:r>
              <a:rPr lang="en-US" sz="2000" b="1" dirty="0" smtClean="0"/>
              <a:t> Projects  </a:t>
            </a:r>
            <a:r>
              <a:rPr lang="en-US" sz="2000" b="1" dirty="0"/>
              <a:t>related to UNECE/WHO Protocol on Water and </a:t>
            </a:r>
            <a:r>
              <a:rPr lang="en-US" sz="2000" b="1" dirty="0" smtClean="0"/>
              <a:t>Health</a:t>
            </a:r>
            <a:endParaRPr lang="en-US" sz="2000" b="1" dirty="0"/>
          </a:p>
          <a:p>
            <a:pPr marL="91440" indent="-91440" algn="just">
              <a:buFont typeface="Wingdings" panose="05000000000000000000" pitchFamily="2" charset="2"/>
              <a:buChar char="q"/>
            </a:pPr>
            <a:endParaRPr lang="en-US" sz="2000" b="1" dirty="0" smtClean="0"/>
          </a:p>
          <a:p>
            <a:pPr marL="91440" indent="-91440" algn="just">
              <a:buFont typeface="Wingdings" panose="05000000000000000000" pitchFamily="2" charset="2"/>
              <a:buChar char="q"/>
            </a:pPr>
            <a:r>
              <a:rPr lang="en-US" sz="2000" b="1" dirty="0"/>
              <a:t> Participation in decision making processes via National </a:t>
            </a:r>
            <a:r>
              <a:rPr lang="en-US" sz="2000" b="1" dirty="0" smtClean="0"/>
              <a:t>Policy </a:t>
            </a:r>
            <a:r>
              <a:rPr lang="en-US" sz="2000" b="1" dirty="0"/>
              <a:t>Dialogue</a:t>
            </a:r>
          </a:p>
          <a:p>
            <a:pPr algn="just"/>
            <a:endParaRPr lang="en-US" sz="2000" b="1" dirty="0"/>
          </a:p>
          <a:p>
            <a:pPr marL="91440" indent="-91440" algn="just">
              <a:buFont typeface="Wingdings" panose="05000000000000000000" pitchFamily="2" charset="2"/>
              <a:buChar char="q"/>
            </a:pPr>
            <a:r>
              <a:rPr lang="en-US" sz="2000" b="1" dirty="0" smtClean="0"/>
              <a:t> Provision </a:t>
            </a:r>
            <a:r>
              <a:rPr lang="en-US" sz="2000" b="1" dirty="0"/>
              <a:t>of drinking water to </a:t>
            </a:r>
            <a:r>
              <a:rPr lang="en-US" sz="2000" b="1" dirty="0" smtClean="0"/>
              <a:t>communities</a:t>
            </a:r>
            <a:endParaRPr lang="en-US" sz="2000" b="1" dirty="0"/>
          </a:p>
          <a:p>
            <a:pPr marL="91440" indent="-91440" algn="just">
              <a:buFont typeface="Wingdings" panose="05000000000000000000" pitchFamily="2" charset="2"/>
              <a:buChar char="q"/>
            </a:pPr>
            <a:endParaRPr lang="en-US" sz="2000" b="1" dirty="0"/>
          </a:p>
          <a:p>
            <a:pPr marL="91440" indent="-91440" algn="just">
              <a:buFont typeface="Wingdings" panose="05000000000000000000" pitchFamily="2" charset="2"/>
              <a:buChar char="q"/>
            </a:pPr>
            <a:r>
              <a:rPr lang="en-US" sz="2000" b="1" dirty="0" smtClean="0"/>
              <a:t> Construction </a:t>
            </a:r>
            <a:r>
              <a:rPr lang="en-US" sz="2000" b="1" dirty="0"/>
              <a:t>of ecological sanitation facilities for schools </a:t>
            </a:r>
            <a:r>
              <a:rPr lang="en-US" sz="2000" b="1" dirty="0" smtClean="0"/>
              <a:t>and households</a:t>
            </a:r>
            <a:endParaRPr lang="en-US" sz="2000" b="1" dirty="0"/>
          </a:p>
          <a:p>
            <a:pPr marL="91440" indent="-91440" algn="just">
              <a:buFont typeface="Wingdings" panose="05000000000000000000" pitchFamily="2" charset="2"/>
              <a:buChar char="q"/>
            </a:pPr>
            <a:endParaRPr lang="en-US" sz="2000" b="1" dirty="0"/>
          </a:p>
          <a:p>
            <a:pPr marL="91440" indent="-91440" algn="just">
              <a:buFont typeface="Wingdings" panose="05000000000000000000" pitchFamily="2" charset="2"/>
              <a:buChar char="q"/>
            </a:pPr>
            <a:r>
              <a:rPr lang="en-US" sz="2000" b="1" dirty="0" smtClean="0"/>
              <a:t> Cleaning </a:t>
            </a:r>
            <a:r>
              <a:rPr lang="en-US" sz="2000" b="1" dirty="0"/>
              <a:t>of </a:t>
            </a:r>
            <a:r>
              <a:rPr lang="en-US" sz="2000" b="1" dirty="0" smtClean="0"/>
              <a:t>water </a:t>
            </a:r>
            <a:r>
              <a:rPr lang="en-US" sz="2000" b="1" dirty="0"/>
              <a:t>drainage </a:t>
            </a:r>
            <a:r>
              <a:rPr lang="en-US" sz="2000" b="1" dirty="0" smtClean="0"/>
              <a:t>systems</a:t>
            </a:r>
            <a:endParaRPr lang="en-US" sz="2000" b="1" dirty="0"/>
          </a:p>
          <a:p>
            <a:pPr marL="91440" indent="-91440" algn="just">
              <a:buFont typeface="Wingdings" panose="05000000000000000000" pitchFamily="2" charset="2"/>
              <a:buChar char="q"/>
            </a:pPr>
            <a:endParaRPr lang="en-US" sz="2000" b="1" dirty="0"/>
          </a:p>
          <a:p>
            <a:pPr marL="91440" indent="-91440" algn="just">
              <a:buFont typeface="Wingdings" panose="05000000000000000000" pitchFamily="2" charset="2"/>
              <a:buChar char="q"/>
            </a:pPr>
            <a:r>
              <a:rPr lang="en-US" sz="2000" b="1" dirty="0" smtClean="0"/>
              <a:t> Raising </a:t>
            </a:r>
            <a:r>
              <a:rPr lang="en-US" sz="2000" b="1" dirty="0"/>
              <a:t>awareness and education campaigns on safe drinking water, </a:t>
            </a:r>
            <a:r>
              <a:rPr lang="en-US" sz="2000" b="1" dirty="0" smtClean="0"/>
              <a:t>       adequate </a:t>
            </a:r>
            <a:r>
              <a:rPr lang="en-US" sz="2000" b="1" dirty="0"/>
              <a:t>sanitation and </a:t>
            </a:r>
            <a:r>
              <a:rPr lang="en-US" sz="2000" b="1" dirty="0" smtClean="0"/>
              <a:t>hygiene</a:t>
            </a:r>
            <a:endParaRPr lang="en-US" sz="2000" b="1" dirty="0"/>
          </a:p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06989" y="1302527"/>
            <a:ext cx="2254961" cy="29750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58" y="4196521"/>
            <a:ext cx="411609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en-US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b="1" dirty="0"/>
              <a:t> Sharing good practices of Armenia at the </a:t>
            </a:r>
            <a:r>
              <a:rPr lang="en-US" sz="2000" b="1" dirty="0" smtClean="0"/>
              <a:t>international </a:t>
            </a:r>
            <a:r>
              <a:rPr lang="en-US" sz="2000" b="1" dirty="0"/>
              <a:t>events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282" t="15663" r="83164" b="10412"/>
          <a:stretch/>
        </p:blipFill>
        <p:spPr>
          <a:xfrm>
            <a:off x="6693710" y="1058294"/>
            <a:ext cx="1204816" cy="98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83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21" r="25448"/>
          <a:stretch/>
        </p:blipFill>
        <p:spPr>
          <a:xfrm>
            <a:off x="7853442" y="1284166"/>
            <a:ext cx="4108708" cy="40796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189" y="3323986"/>
            <a:ext cx="3783253" cy="31445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7531" y="269823"/>
            <a:ext cx="3620530" cy="709913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09612B"/>
                </a:solidFill>
              </a:rPr>
              <a:t>Agriculture</a:t>
            </a:r>
            <a:endParaRPr lang="en-US" sz="4800" dirty="0">
              <a:solidFill>
                <a:srgbClr val="09612B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0165" y="0"/>
            <a:ext cx="7703277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smtClean="0"/>
              <a:t>Establishment of small scale vermicomposting and </a:t>
            </a:r>
            <a:r>
              <a:rPr lang="en-US" sz="2400" dirty="0" err="1" smtClean="0"/>
              <a:t>biohumus</a:t>
            </a:r>
            <a:r>
              <a:rPr lang="en-US" sz="2400" dirty="0" smtClean="0"/>
              <a:t> production</a:t>
            </a:r>
          </a:p>
          <a:p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Installment of solar driers for household drying of fruits, herbs and </a:t>
            </a:r>
            <a:r>
              <a:rPr lang="en-US" sz="2400" dirty="0" smtClean="0"/>
              <a:t>vegetables</a:t>
            </a:r>
            <a:endParaRPr lang="en-US" sz="2400" dirty="0"/>
          </a:p>
          <a:p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Raised awareness on sustainable, organic, pesticide free </a:t>
            </a:r>
            <a:r>
              <a:rPr lang="en-US" sz="2400" dirty="0" smtClean="0"/>
              <a:t>agriculture</a:t>
            </a: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244844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r="14363"/>
          <a:stretch/>
        </p:blipFill>
        <p:spPr>
          <a:xfrm>
            <a:off x="5329260" y="3626067"/>
            <a:ext cx="2499371" cy="29185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53" y="3863016"/>
            <a:ext cx="4115367" cy="26821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1856" y="14990"/>
            <a:ext cx="4015271" cy="904785"/>
          </a:xfrm>
        </p:spPr>
        <p:txBody>
          <a:bodyPr>
            <a:normAutofit/>
          </a:bodyPr>
          <a:lstStyle/>
          <a:p>
            <a:r>
              <a:rPr lang="en-US" sz="5300" dirty="0" smtClean="0">
                <a:solidFill>
                  <a:srgbClr val="09612B"/>
                </a:solidFill>
              </a:rPr>
              <a:t>Agriculture</a:t>
            </a:r>
            <a:endParaRPr lang="en-US" sz="3200" dirty="0">
              <a:solidFill>
                <a:srgbClr val="09612B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29516"/>
            <a:ext cx="745709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300" dirty="0"/>
              <a:t>Establishment of Resource </a:t>
            </a:r>
            <a:r>
              <a:rPr lang="en-US" sz="2300" dirty="0" smtClean="0"/>
              <a:t>Center </a:t>
            </a:r>
            <a:r>
              <a:rPr lang="en-US" sz="2300" dirty="0"/>
              <a:t>for sustainable agriculture in </a:t>
            </a:r>
            <a:r>
              <a:rPr lang="en-US" sz="2300" dirty="0" err="1"/>
              <a:t>Solak</a:t>
            </a:r>
            <a:r>
              <a:rPr lang="en-US" sz="2300" dirty="0"/>
              <a:t> </a:t>
            </a:r>
            <a:r>
              <a:rPr lang="en-US" sz="2300" dirty="0" smtClean="0"/>
              <a:t>village</a:t>
            </a:r>
            <a:endParaRPr lang="en-US" sz="2300" dirty="0"/>
          </a:p>
          <a:p>
            <a:endParaRPr lang="en-US" sz="23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300" dirty="0"/>
              <a:t>Rain water harvesting and drip irrigation systems at </a:t>
            </a:r>
            <a:r>
              <a:rPr lang="en-US" sz="2300" dirty="0" err="1" smtClean="0"/>
              <a:t>Solak</a:t>
            </a:r>
            <a:endParaRPr lang="en-US" sz="2300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3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300" dirty="0"/>
              <a:t>Increased capacity of rural women on marketing and sale of </a:t>
            </a:r>
            <a:r>
              <a:rPr lang="en-US" sz="2300" dirty="0" smtClean="0"/>
              <a:t>locally </a:t>
            </a:r>
            <a:r>
              <a:rPr lang="en-US" sz="2300" dirty="0"/>
              <a:t>produced products. Opening and managing a shop in </a:t>
            </a:r>
            <a:r>
              <a:rPr lang="en-US" sz="2300" dirty="0" err="1"/>
              <a:t>Abovyan</a:t>
            </a:r>
            <a:r>
              <a:rPr lang="en-US" sz="2300" dirty="0"/>
              <a:t> </a:t>
            </a:r>
            <a:r>
              <a:rPr lang="en-US" sz="2300" dirty="0" smtClean="0"/>
              <a:t>city</a:t>
            </a:r>
            <a:endParaRPr lang="en-US" sz="2300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100" dirty="0"/>
          </a:p>
        </p:txBody>
      </p:sp>
      <p:pic>
        <p:nvPicPr>
          <p:cNvPr id="2050" name="Picture 2" descr="D:\AWHHE presentations\gender\GEF 1 Solask green hous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593" y="1056289"/>
            <a:ext cx="4416966" cy="33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53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958" y="1948289"/>
            <a:ext cx="3832287" cy="2874216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7750800" y="0"/>
            <a:ext cx="4228605" cy="188421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7A24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09612B"/>
                </a:solidFill>
              </a:rPr>
              <a:t>Climate change and renewable energy</a:t>
            </a:r>
            <a:endParaRPr lang="en-US" dirty="0">
              <a:solidFill>
                <a:srgbClr val="09612B"/>
              </a:solidFill>
            </a:endParaRPr>
          </a:p>
        </p:txBody>
      </p:sp>
      <p:sp>
        <p:nvSpPr>
          <p:cNvPr id="3" name="Подзаголовок 5"/>
          <p:cNvSpPr txBox="1">
            <a:spLocks/>
          </p:cNvSpPr>
          <p:nvPr/>
        </p:nvSpPr>
        <p:spPr>
          <a:xfrm>
            <a:off x="13834" y="102103"/>
            <a:ext cx="7811916" cy="382839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9200" b="1" dirty="0" smtClean="0"/>
              <a:t>Provision of solar dryers to households for drying  </a:t>
            </a:r>
          </a:p>
          <a:p>
            <a:pPr marL="0" indent="0">
              <a:buNone/>
            </a:pPr>
            <a:r>
              <a:rPr lang="en-US" sz="9200" b="1" dirty="0"/>
              <a:t> </a:t>
            </a:r>
            <a:r>
              <a:rPr lang="en-US" sz="9200" b="1" dirty="0" smtClean="0"/>
              <a:t>   fruits, vegetables and herbs</a:t>
            </a:r>
          </a:p>
          <a:p>
            <a:endParaRPr lang="en-US" sz="9200" b="1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9200" b="1" dirty="0" smtClean="0"/>
              <a:t>Installation of a solar water heater in </a:t>
            </a:r>
            <a:r>
              <a:rPr lang="en-US" sz="9200" b="1" dirty="0" err="1" smtClean="0"/>
              <a:t>Solak</a:t>
            </a:r>
            <a:r>
              <a:rPr lang="en-US" sz="9200" b="1" dirty="0" smtClean="0"/>
              <a:t> community</a:t>
            </a:r>
          </a:p>
          <a:p>
            <a:endParaRPr lang="en-US" sz="9200" b="1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9200" b="1" dirty="0" smtClean="0"/>
              <a:t>Installation of photovoltaic panels to provide street</a:t>
            </a:r>
          </a:p>
          <a:p>
            <a:pPr marL="0" indent="0">
              <a:buNone/>
            </a:pPr>
            <a:r>
              <a:rPr lang="en-US" sz="9200" b="1" dirty="0"/>
              <a:t> </a:t>
            </a:r>
            <a:r>
              <a:rPr lang="en-US" sz="9200" b="1" dirty="0" smtClean="0"/>
              <a:t>   lighting in </a:t>
            </a:r>
            <a:r>
              <a:rPr lang="en-US" sz="9200" b="1" dirty="0" err="1" smtClean="0"/>
              <a:t>Malishka</a:t>
            </a:r>
            <a:r>
              <a:rPr lang="en-US" sz="9200" b="1" dirty="0" smtClean="0"/>
              <a:t> community</a:t>
            </a:r>
          </a:p>
          <a:p>
            <a:endParaRPr lang="en-US" sz="9200" b="1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9200" b="1" dirty="0" smtClean="0"/>
              <a:t>Cultivation of crops (lentil) that are resilient to </a:t>
            </a:r>
          </a:p>
          <a:p>
            <a:pPr marL="0" indent="0">
              <a:buNone/>
            </a:pPr>
            <a:r>
              <a:rPr lang="en-US" sz="9200" b="1" dirty="0"/>
              <a:t> </a:t>
            </a:r>
            <a:r>
              <a:rPr lang="en-US" sz="9200" b="1" dirty="0" smtClean="0"/>
              <a:t>   climate change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983" y="4386204"/>
            <a:ext cx="2957800" cy="22183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15250" b="21167"/>
          <a:stretch/>
        </p:blipFill>
        <p:spPr>
          <a:xfrm>
            <a:off x="241988" y="4279259"/>
            <a:ext cx="4648508" cy="24322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5" t="9325" r="20827" b="12311"/>
          <a:stretch/>
        </p:blipFill>
        <p:spPr>
          <a:xfrm>
            <a:off x="5093608" y="3759166"/>
            <a:ext cx="3553198" cy="277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76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8583" y="2162178"/>
            <a:ext cx="4705605" cy="44483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8853" y="-130643"/>
            <a:ext cx="3620530" cy="983895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rgbClr val="09612B"/>
                </a:solidFill>
              </a:rPr>
              <a:t>Education</a:t>
            </a:r>
            <a:endParaRPr lang="en-US" dirty="0">
              <a:solidFill>
                <a:srgbClr val="09612B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44326" y="0"/>
            <a:ext cx="9084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en-US" sz="1600" b="1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6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10764" b="6445"/>
          <a:stretch/>
        </p:blipFill>
        <p:spPr>
          <a:xfrm>
            <a:off x="314794" y="3851059"/>
            <a:ext cx="4653928" cy="27594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7130" y="-20475"/>
            <a:ext cx="799254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600" b="1" dirty="0"/>
              <a:t>Education of </a:t>
            </a:r>
            <a:r>
              <a:rPr lang="en-US" sz="2600" b="1" dirty="0" smtClean="0"/>
              <a:t>schoolchildren on </a:t>
            </a:r>
            <a:endParaRPr lang="en-US" sz="26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600" b="1" dirty="0"/>
              <a:t>water and </a:t>
            </a:r>
            <a:r>
              <a:rPr lang="en-US" sz="2600" b="1" dirty="0" smtClean="0"/>
              <a:t>health</a:t>
            </a:r>
            <a:endParaRPr lang="en-US" sz="26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600" b="1" dirty="0"/>
              <a:t>biodiversity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600" b="1" dirty="0"/>
              <a:t>hygiene and </a:t>
            </a:r>
            <a:r>
              <a:rPr lang="en-US" sz="2600" b="1" dirty="0" smtClean="0"/>
              <a:t>sanitation</a:t>
            </a:r>
            <a:endParaRPr lang="en-US" sz="26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600" b="1" dirty="0" smtClean="0"/>
              <a:t>forests</a:t>
            </a:r>
            <a:endParaRPr lang="en-US" sz="26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600" b="1" dirty="0"/>
              <a:t>solar </a:t>
            </a:r>
            <a:r>
              <a:rPr lang="en-US" sz="2600" b="1" dirty="0" smtClean="0"/>
              <a:t>energy</a:t>
            </a:r>
            <a:endParaRPr lang="en-US" sz="26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600" b="1" dirty="0"/>
              <a:t>waste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600" b="1" dirty="0"/>
              <a:t>lead in </a:t>
            </a:r>
            <a:r>
              <a:rPr lang="en-US" sz="2600" b="1" dirty="0" smtClean="0"/>
              <a:t>paint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600" b="1" dirty="0"/>
              <a:t>phthalates in toys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24469" t="34993" r="47031" b="27155"/>
          <a:stretch/>
        </p:blipFill>
        <p:spPr>
          <a:xfrm>
            <a:off x="7885935" y="943192"/>
            <a:ext cx="3996505" cy="298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5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0206" y="-6734"/>
            <a:ext cx="3620530" cy="983895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rgbClr val="09612B"/>
                </a:solidFill>
              </a:rPr>
              <a:t>Education</a:t>
            </a:r>
            <a:endParaRPr lang="en-US" dirty="0">
              <a:solidFill>
                <a:srgbClr val="09612B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44326" y="0"/>
            <a:ext cx="9084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en-US" sz="1600" b="1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710" y="1015562"/>
            <a:ext cx="5785635" cy="43640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62" y="3013023"/>
            <a:ext cx="8094689" cy="36947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4797"/>
            <a:ext cx="58817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b="1" dirty="0"/>
              <a:t>Active member of Environmental education network (EEN) in Armenia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b="1" dirty="0"/>
              <a:t>Renovation of the school in </a:t>
            </a:r>
            <a:r>
              <a:rPr lang="en-US" sz="2400" b="1" dirty="0" err="1"/>
              <a:t>Ditak</a:t>
            </a:r>
            <a:r>
              <a:rPr lang="en-US" sz="2400" b="1" dirty="0"/>
              <a:t> village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2400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b="1" dirty="0"/>
              <a:t>Construction of a kindergarten in </a:t>
            </a:r>
            <a:r>
              <a:rPr lang="en-US" sz="2400" b="1" dirty="0" err="1"/>
              <a:t>Ditak</a:t>
            </a:r>
            <a:r>
              <a:rPr lang="en-US" sz="2400" b="1" dirty="0"/>
              <a:t> village</a:t>
            </a:r>
          </a:p>
        </p:txBody>
      </p:sp>
    </p:spTree>
    <p:extLst>
      <p:ext uri="{BB962C8B-B14F-4D97-AF65-F5344CB8AC3E}">
        <p14:creationId xmlns:p14="http://schemas.microsoft.com/office/powerpoint/2010/main" val="196047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2" id="{15EBF4E4-D22B-DF47-AE39-22EA4C5E919C}" vid="{77A0A166-8A4B-EB43-980B-754DE485EC0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Green-Waves-PowerPoint-Template</Template>
  <TotalTime>724</TotalTime>
  <Words>386</Words>
  <Application>Microsoft Office PowerPoint</Application>
  <PresentationFormat>Custom</PresentationFormat>
  <Paragraphs>72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The key areas we work in</vt:lpstr>
      <vt:lpstr>Chemicals</vt:lpstr>
      <vt:lpstr>Chemicals</vt:lpstr>
      <vt:lpstr>Water &amp; Sanitation</vt:lpstr>
      <vt:lpstr>Agriculture</vt:lpstr>
      <vt:lpstr>Agriculture</vt:lpstr>
      <vt:lpstr>PowerPoint Presentation</vt:lpstr>
      <vt:lpstr>Education</vt:lpstr>
      <vt:lpstr>Education</vt:lpstr>
      <vt:lpstr>Thank you!  For more information you are welcome to visit our website! www.awhhe.am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Examples of successful project implementation</dc:title>
  <dc:creator>Sveta Abrahamyan</dc:creator>
  <cp:lastModifiedBy>User</cp:lastModifiedBy>
  <cp:revision>67</cp:revision>
  <dcterms:created xsi:type="dcterms:W3CDTF">2019-09-17T06:07:34Z</dcterms:created>
  <dcterms:modified xsi:type="dcterms:W3CDTF">2018-11-11T17:30:54Z</dcterms:modified>
</cp:coreProperties>
</file>