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9" r:id="rId4"/>
    <p:sldId id="296" r:id="rId5"/>
    <p:sldId id="325" r:id="rId6"/>
    <p:sldId id="329" r:id="rId7"/>
    <p:sldId id="304" r:id="rId8"/>
    <p:sldId id="320" r:id="rId9"/>
    <p:sldId id="322" r:id="rId10"/>
    <p:sldId id="323" r:id="rId11"/>
    <p:sldId id="326" r:id="rId12"/>
    <p:sldId id="327" r:id="rId13"/>
    <p:sldId id="300" r:id="rId14"/>
    <p:sldId id="316" r:id="rId15"/>
    <p:sldId id="314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586" autoAdjust="0"/>
  </p:normalViewPr>
  <p:slideViewPr>
    <p:cSldViewPr>
      <p:cViewPr>
        <p:scale>
          <a:sx n="75" d="100"/>
          <a:sy n="75" d="100"/>
        </p:scale>
        <p:origin x="-141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JINJ\Public\JINJ_9\BOD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>
                <a:latin typeface="Times Armenian" pitchFamily="18" charset="0"/>
              </a:rPr>
              <a:t>Î»Õï³çñÇ</a:t>
            </a:r>
            <a:r>
              <a:rPr lang="en-US" sz="2000" dirty="0">
                <a:latin typeface="Times Armenian" pitchFamily="18" charset="0"/>
              </a:rPr>
              <a:t> </a:t>
            </a:r>
            <a:r>
              <a:rPr lang="en-US" sz="2000" dirty="0" err="1">
                <a:latin typeface="Times Armenian" pitchFamily="18" charset="0"/>
              </a:rPr>
              <a:t>³Ý³ÉÇ½Á</a:t>
            </a:r>
            <a:r>
              <a:rPr lang="en-US" sz="2000" dirty="0">
                <a:latin typeface="Times Armenian" pitchFamily="18" charset="0"/>
              </a:rPr>
              <a:t> </a:t>
            </a:r>
            <a:r>
              <a:rPr lang="en-US" sz="2000" dirty="0" err="1">
                <a:latin typeface="Times Armenian" pitchFamily="18" charset="0"/>
              </a:rPr>
              <a:t>Áëï</a:t>
            </a:r>
            <a:r>
              <a:rPr lang="en-US" sz="2000" dirty="0">
                <a:latin typeface="Times Armenian" pitchFamily="18" charset="0"/>
              </a:rPr>
              <a:t> </a:t>
            </a:r>
            <a:r>
              <a:rPr lang="en-US" sz="2000" dirty="0" err="1">
                <a:latin typeface="Times Armenian" pitchFamily="18" charset="0"/>
              </a:rPr>
              <a:t>ï»ËÝáÉá·Ç³Ï³Ý</a:t>
            </a:r>
            <a:r>
              <a:rPr lang="en-US" sz="2000" dirty="0">
                <a:latin typeface="Times Armenian" pitchFamily="18" charset="0"/>
              </a:rPr>
              <a:t> </a:t>
            </a:r>
            <a:r>
              <a:rPr lang="en-US" sz="2000" dirty="0" err="1">
                <a:latin typeface="Times Armenian" pitchFamily="18" charset="0"/>
              </a:rPr>
              <a:t>Ï³éáõóí³ÍùÝ»ñÇ</a:t>
            </a:r>
            <a:r>
              <a:rPr lang="en-US" sz="2000" dirty="0">
                <a:latin typeface="Times Armenian" pitchFamily="18" charset="0"/>
              </a:rPr>
              <a:t> </a:t>
            </a:r>
          </a:p>
          <a:p>
            <a:pPr>
              <a:defRPr/>
            </a:pPr>
            <a:r>
              <a:rPr lang="en-US" sz="2000" baseline="0" dirty="0" smtClean="0">
                <a:latin typeface="Times Armenian" pitchFamily="18" charset="0"/>
              </a:rPr>
              <a:t>(01-11-2013</a:t>
            </a:r>
            <a:r>
              <a:rPr lang="en-US" sz="2000" baseline="0" dirty="0">
                <a:latin typeface="Times Armenian" pitchFamily="18" charset="0"/>
              </a:rPr>
              <a:t>)</a:t>
            </a:r>
            <a:endParaRPr lang="en-US" sz="2000" dirty="0">
              <a:latin typeface="Times Armenian" pitchFamily="18" charset="0"/>
            </a:endParaRPr>
          </a:p>
        </c:rich>
      </c:tx>
      <c:layout>
        <c:manualLayout>
          <c:xMode val="edge"/>
          <c:yMode val="edge"/>
          <c:x val="0.18506746569504351"/>
          <c:y val="3.39529111765595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ԹՔՊ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Մուտքային</c:v>
                </c:pt>
                <c:pt idx="1">
                  <c:v>Օդավորվող լճակի վերջում</c:v>
                </c:pt>
                <c:pt idx="2">
                  <c:v>Ոռոգման առվակի լցման կետ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651.6</c:v>
                </c:pt>
                <c:pt idx="1">
                  <c:v>434.4</c:v>
                </c:pt>
                <c:pt idx="2">
                  <c:v>253.4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ԹԿՊ (11-2013)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801308037963814E-2"/>
                  <c:y val="5.8568164175571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692235753728921E-3"/>
                  <c:y val="-2.8096094759002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Մուտքային</c:v>
                </c:pt>
                <c:pt idx="1">
                  <c:v>Օդավորվող լճակի վերջում</c:v>
                </c:pt>
                <c:pt idx="2">
                  <c:v>Ոռոգման առվակի լցման կետ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181.5</c:v>
                </c:pt>
                <c:pt idx="1">
                  <c:v>141.19999999999999</c:v>
                </c:pt>
                <c:pt idx="2">
                  <c:v>70.400000000000006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Կախված մասնիկներ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8188218119685076E-3"/>
                  <c:y val="-2.8096094759002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378398918401119E-2"/>
                  <c:y val="1.2030072995113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59841907397607E-3"/>
                  <c:y val="-9.5763250263335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Մուտքային</c:v>
                </c:pt>
                <c:pt idx="1">
                  <c:v>Օդավորվող լճակի վերջում</c:v>
                </c:pt>
                <c:pt idx="2">
                  <c:v>Ոռոգման առվակի լցման կետ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277</c:v>
                </c:pt>
                <c:pt idx="1">
                  <c:v>77</c:v>
                </c:pt>
                <c:pt idx="2">
                  <c:v>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NO2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Sheet1!$A$4:$A$6</c:f>
              <c:strCache>
                <c:ptCount val="3"/>
                <c:pt idx="0">
                  <c:v>Մուտքային</c:v>
                </c:pt>
                <c:pt idx="1">
                  <c:v>Օդավորվող լճակի վերջում</c:v>
                </c:pt>
                <c:pt idx="2">
                  <c:v>Ոռոգման առվակի լցման կետ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0.19000000000000003</c:v>
                </c:pt>
                <c:pt idx="1">
                  <c:v>1.1399999999999997</c:v>
                </c:pt>
                <c:pt idx="2">
                  <c:v>0.53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NO3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Sheet1!$A$4:$A$6</c:f>
              <c:strCache>
                <c:ptCount val="3"/>
                <c:pt idx="0">
                  <c:v>Մուտքային</c:v>
                </c:pt>
                <c:pt idx="1">
                  <c:v>Օդավորվող լճակի վերջում</c:v>
                </c:pt>
                <c:pt idx="2">
                  <c:v>Ոռոգման առվակի լցման կետ</c:v>
                </c:pt>
              </c:strCache>
            </c:strRef>
          </c:cat>
          <c:val>
            <c:numRef>
              <c:f>Sheet1!$F$4:$F$6</c:f>
              <c:numCache>
                <c:formatCode>General</c:formatCode>
                <c:ptCount val="3"/>
                <c:pt idx="0">
                  <c:v>0.5</c:v>
                </c:pt>
                <c:pt idx="1">
                  <c:v>1.7000000000000002</c:v>
                </c:pt>
                <c:pt idx="2">
                  <c:v>0.5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41195904"/>
        <c:axId val="141940224"/>
      </c:lineChart>
      <c:catAx>
        <c:axId val="141195904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41940224"/>
        <c:crosses val="autoZero"/>
        <c:auto val="1"/>
        <c:lblAlgn val="ctr"/>
        <c:lblOffset val="100"/>
        <c:noMultiLvlLbl val="0"/>
      </c:catAx>
      <c:valAx>
        <c:axId val="14194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1195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3978-2CA5-40BD-84EE-ED65FB0AD10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56BB-A0E0-40BB-BC12-703CB5625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667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hy-AM" sz="3600" b="1" dirty="0" smtClean="0"/>
              <a:t>Կենցաղային կեղտաջրի մաքման ապակենտրոնացված համակարգի ստեղծում ՀՀ Արմավիրի մարզի Փարաքար համայնքում   </a:t>
            </a:r>
            <a:br>
              <a:rPr lang="hy-AM" sz="3600" b="1" dirty="0" smtClean="0"/>
            </a:br>
            <a:r>
              <a:rPr lang="hy-AM" sz="3600" b="1" dirty="0" smtClean="0"/>
              <a:t>Փուլ 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7543800" cy="2209800"/>
          </a:xfrm>
        </p:spPr>
        <p:txBody>
          <a:bodyPr>
            <a:normAutofit/>
          </a:bodyPr>
          <a:lstStyle/>
          <a:p>
            <a:pPr algn="r"/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Արևիկ</a:t>
            </a:r>
            <a:r>
              <a:rPr lang="en-US" sz="21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Հովսեփյան</a:t>
            </a:r>
            <a:endParaRPr lang="en-US" sz="2100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Ազգային</a:t>
            </a:r>
            <a:r>
              <a:rPr lang="en-US" sz="21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ջրային</a:t>
            </a:r>
            <a:r>
              <a:rPr lang="en-US" sz="21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համագործակցություն</a:t>
            </a:r>
            <a:r>
              <a:rPr lang="en-US" sz="21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/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1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ապրիլ</a:t>
            </a:r>
            <a:r>
              <a:rPr lang="en-US" sz="21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ի</a:t>
            </a:r>
            <a:r>
              <a:rPr lang="en-US" sz="2100" i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2014</a:t>
            </a:r>
            <a:endParaRPr lang="en-US" sz="2100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71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Մաքրման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կայանի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սխեման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2" descr="Y:\JINJ_9\Paraqar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70750" cy="41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38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 Նման համակար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ի առավելությունը կայանում է նրանում, որ մաքրման արդյունքում ոչ միայն իջնում է ԹԿՊ5-ի արժեքը մինչև 30-35մ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/լ, այլև տեղի է ունենում կեղտաջրի ախտահանում` ի հաշիվ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հակ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ին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թա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յին համակար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երում տեղի ունեցող բակտերիոլո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իական պրոցեսների: Արդյունքում Կոլի ինդեքսը նվազում է մոտ 4 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ամ: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Այս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փորձնական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ծրագիրը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հնարավորություն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կտա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ցուցադրելու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բարձրագուն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ջրային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բույսերի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արդյունավետությունը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կեղտաջրի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երկրորդային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մաքրման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գործընթացում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Ն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ախագծի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2-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րդ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փուլում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նախատեսվում է կառուցել նաև տղմահրապարակ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`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տիղմի մշակման համար: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Մշակված ու չորացված տիղմը հետա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այում կարող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է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 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տա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ործ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վ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ել որպես էժան և որակյալ պարարտանյութ և ստանալ էկոլո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իապես մաքուր արտադրանք: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600200"/>
            <a:ext cx="61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Նախագծի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իրականացման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գրաֆիկը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362200"/>
          <a:ext cx="8534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2819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Գործողություն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Ժամկետ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82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Նախագծման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աշխատանքներ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ամիս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82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Շինարարության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մրցույթ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мամիս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82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Շինարարական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աշխատանքներ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ամիս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267200"/>
          <a:ext cx="8534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Մաքրման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կայանի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փորձարկում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և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կարգաբերում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ամիս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Սեմինարներ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և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թրեյնինգներ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ամիս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Հասարակության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իրազեկում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և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գովազդ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Նախագծի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ամբողջ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ընթացքում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2819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195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Ակնկալվող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արդյունքներ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հանայնքն ունի իրեն պատկանող կենցաղային կեղտաջրի մաքրման կայան ու դրա կառավարման ապակենտրոնացված համակար•, </a:t>
            </a:r>
          </a:p>
          <a:p>
            <a:pPr lvl="0" algn="just">
              <a:buFont typeface="Wingdings" pitchFamily="2" charset="2"/>
              <a:buChar char="Ø"/>
            </a:pP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մաքրված կեղտաջրի հաշվին առկա է ոռո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ման համար պիտանի 11.7լ/վրկ լրացուցիչ հաստատուն ջրաքանակ, որը կախված չէ եղանակային պայմաններից և կլիմայական փոփոխությունների ազդեցություններից,</a:t>
            </a:r>
          </a:p>
          <a:p>
            <a:pPr lvl="0" algn="just">
              <a:buFont typeface="Wingdings" pitchFamily="2" charset="2"/>
              <a:buChar char="Ø"/>
            </a:pP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ստեղծվել են բարենպաստ պայմաններ` համայնքի մակարդակով առկա ջրային ռեսուրսները (ոռո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ման ջուր, մաքրված կենցաղային կեղտաջուր) համապարփակ կառավարելու համար,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2819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4195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Ակնկալվող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արդյունքներ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828800"/>
            <a:ext cx="8382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ստեղծվել են հնարավորություններ լրացուցիչ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յուղատնտեսական հողատարածքներ մշակելու և լրացուցիչ եկամուտներ ստանալու համար,</a:t>
            </a:r>
          </a:p>
          <a:p>
            <a:pPr algn="just">
              <a:buFont typeface="Wingdings" pitchFamily="2" charset="2"/>
              <a:buChar char="Ø"/>
            </a:pP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վերամշակված տիղմն օ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տա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ործվում է որպես էժան և որակով օր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անական պարարտանյութ` այ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իները պարարտացնելու և էկոլո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իապես մաքուր արտադրանք ստանալու համար, </a:t>
            </a:r>
          </a:p>
          <a:p>
            <a:pPr algn="just">
              <a:buFont typeface="Wingdings" pitchFamily="2" charset="2"/>
              <a:buChar char="Ø"/>
            </a:pP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նվազեց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վ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ել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է 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համայնքի հողերի դե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րադացիան (կանխ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վ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ել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յուղատնտեսական հողատարածքների աղտոտումը կեղտաջրերով) և բնակիչների սննդի անվտան•ությունը: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1219200"/>
            <a:ext cx="4294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Ակնկալվող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արդյունքներ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19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905001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Ստեղծվել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են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բարենպաստ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պայմանների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համայնքի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ջրային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ռեսուրսների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համապարփակ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կառավարման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և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վերաօգտագործման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af-ZA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հանարավորություն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է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ստեղծվել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լրացուցիչ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մոտ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հողատարածքների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ոռոգման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ինչն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իր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հերթին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կարող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է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ապահովել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լրացուցիչ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եկամուտներ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համայնքի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բնակիչների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f-Z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(յուրաքանչյուր ընտանիքի համար տարեկան մոտ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600 0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00-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դրամ</a:t>
            </a:r>
            <a:r>
              <a:rPr lang="af-Z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72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С П А С И Б О  З А  В Н И М А Н И Е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Picture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971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Շ Ն Ո Ր Հ Ա Կ Ա Լ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ՈՒ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Թ Յ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ՈՒ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Ն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86800" cy="1676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981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Փարաքար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համայնքի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դեգրադացված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հողատարածքների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վերականգնման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նպատակով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դեռևս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2010թ.-ին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ԱՋՀ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-ն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մշակել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էր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ծրագիր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որի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առաջին փուլ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ն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իրականացվել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է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ԳԷՀ-ի ՓԴԾ-ի շրջանակներում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և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Փարաքար համայնքում կառուցվել է կենցաղային կեղտաջրի մաքրման լա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ունային տիպի համակար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գ:</a:t>
            </a:r>
          </a:p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Այս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համակարգը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հնարավորություն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է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տալիս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կեղտաջրի ԹԿՊ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ը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նախնական 320մ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/լ-ից իջն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ել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մինչև 80մ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/լ:</a:t>
            </a:r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86800" cy="1676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0574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Սակայն ԹԿՊ-ի այս ցուցանիշը բավարար չէ, որպեսզի մաքրված կեղտաջուրը լիարժեք օ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տա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ործվի ոռո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ման նպատակով: Այն ոռո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ման որակի վերածելու համար այս ծրա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րով նախատեսվում է իրականացնել այս փորձնական ծրա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րի երկրորդ փուլը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որը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ֆինանսավորվում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է </a:t>
            </a:r>
            <a:r>
              <a:rPr lang="hy-AM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Մեծ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Բրիտանիայի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կառավարու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թյանը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կից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Միջազգային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զարգացման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գործակալության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կողմից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`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ԳՋՀ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ցանցի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</a:rPr>
              <a:t>միջոցով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Իրավիճակը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մինչև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մաքրման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կայանի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կառուցումը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u="sng" dirty="0" smtClean="0"/>
              <a:t> </a:t>
            </a:r>
          </a:p>
          <a:p>
            <a:endParaRPr lang="en-US" sz="2600" dirty="0"/>
          </a:p>
        </p:txBody>
      </p:sp>
      <p:pic>
        <p:nvPicPr>
          <p:cNvPr id="7" name="Picture 2" descr="C:\Users\Administrator\Desktop\Parakai fotoner\01.Գ.ունեցող վիճակ\01.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09800"/>
            <a:ext cx="3313112" cy="238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0" descr="C:\Users\Administrator\Desktop\Parakai fotoner\01.Գ.ունեցող վիճակ\01.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3168650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 descr="G:\Parakai fotoner\01.Գ.ունեցող վիճակ\01.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419600"/>
            <a:ext cx="304323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0" y="4800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2" descr="C:\Users\Administrator\Desktop\Parakai fotoner\01.Գ.ունեցող վիճակ\01.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3450" y="1905000"/>
            <a:ext cx="3130550" cy="234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11" descr="C:\Users\Administrator\Desktop\Parakai fotoner\01.Գ.ունեցող վիճակ\01.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641090"/>
            <a:ext cx="3200400" cy="221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143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098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Առաջին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փուլի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արդյունքում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կառուցվել</a:t>
            </a:r>
            <a:r>
              <a:rPr lang="en-US" sz="24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2400" b="1" i="1" smtClean="0">
                <a:solidFill>
                  <a:schemeClr val="bg1"/>
                </a:solidFill>
                <a:latin typeface="Times New Roman" pitchFamily="18" charset="0"/>
              </a:rPr>
              <a:t>են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կենսաբանական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մաքրման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կառուցվածքները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`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Ա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րհեստական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օդավորմամաբ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կենսաբանական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լճակ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endParaRPr lang="en-US" sz="2400" baseline="30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բնական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օդավորմամբ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նստեցման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լճակ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/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/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3" descr="C:\Users\Administrator\Desktop\Parakai fotoner\05. Operation\05.0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2400" y="3200400"/>
            <a:ext cx="4191000" cy="314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9" descr="G:\Parakai fotoner\05. Operation\05.0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48200" y="3200400"/>
            <a:ext cx="4495800" cy="328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143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098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/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85800" y="1600200"/>
          <a:ext cx="7760759" cy="411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3276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Կեղտաջրի ավել խորը մաքրում ապահովելու համար ծրա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ի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այս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փուլում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 առաջարկվում է կառուցել բնական օդավորմամաբ կենսաբանական մաքրման լճակային համակար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, որտեղ տեղի կունենա կեղտաջրի երկրոդային մաքրում: Լճակային ամբողջ համակար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ը նախատեսվում է բաժանվել է 8 մասի, որտեղ իրար են հաջորդելու ջրային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հակ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ին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թ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ով և առանց դրանց հատվածները: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Նախագծի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2-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րդ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փուլ</a:t>
            </a:r>
            <a:endParaRPr lang="en-US" sz="2400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4191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6264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Այսպիսի հաջորդականության նպատակն է ապահովել կեղտաջրերի բնական աերացիան, քանի որ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հակ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ին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թ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ով բնակեցված հատվածներում ջրի մակերևույթում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տնվող բույսերի շերտը է թույլ չի տալիս, որպեսզի օդը թափանցի դեպի ջրի ավելի խորը շերտեր և խոչընդոտում օդավորման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գ</a:t>
            </a:r>
            <a:r>
              <a:rPr lang="hy-AM" sz="2400" dirty="0" smtClean="0">
                <a:solidFill>
                  <a:schemeClr val="bg1"/>
                </a:solidFill>
                <a:latin typeface="Times New Roman" pitchFamily="18" charset="0"/>
              </a:rPr>
              <a:t>ործընթացին: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http://t3.gstatic.com/images?q=tbn:ANd9GcQZM-r5qxSZWlp7kHinzhjIh0YB6nxMhjkoujc4GjZvgpnLEB42P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4724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Ջրային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հակինթ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9" descr="girq-5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2743200"/>
            <a:ext cx="42672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562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Բույսի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մորֆոլոգիան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596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Կենցաղային կեղտաջրի մաքման ապակենտրոնացված համակարգի ստեղծում ՀՀ Արմավիրի մարզի Փարաքար համայնքում    Փուլ 2</vt:lpstr>
      <vt:lpstr>                </vt:lpstr>
      <vt:lpstr>                </vt:lpstr>
      <vt:lpstr>             </vt:lpstr>
      <vt:lpstr>PowerPoint Presentation</vt:lpstr>
      <vt:lpstr>PowerPoint Presentation</vt:lpstr>
      <vt:lpstr>     Կեղտաջրի ավել խորը մաքրում ապահովելու համար ծրագրի այս փուլում առաջարկվում է կառուցել բնական օդավորմամաբ կենսաբանական մաքրման լճակային համակարգ, որտեղ տեղի կունենա կեղտաջրի երկրոդային մաքրում: Լճակային ամբողջ համակարգը նախատեսվում է բաժանվել է 8 մասի, որտեղ իրար են հաջորդելու ջրային հակինթով և առանց դրանց հատվածները:      </vt:lpstr>
      <vt:lpstr>  </vt:lpstr>
      <vt:lpstr>  </vt:lpstr>
      <vt:lpstr>  </vt:lpstr>
      <vt:lpstr>  </vt:lpstr>
      <vt:lpstr>  </vt:lpstr>
      <vt:lpstr>PowerPoint Presentation</vt:lpstr>
      <vt:lpstr>  </vt:lpstr>
      <vt:lpstr>  </vt:lpstr>
      <vt:lpstr>PowerPoint Presentation</vt:lpstr>
      <vt:lpstr>С П А С И Б О  З А  В Н И М А Н И Е  </vt:lpstr>
    </vt:vector>
  </TitlesOfParts>
  <Company>Jinj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Jinj9</dc:creator>
  <cp:lastModifiedBy>Jinj9</cp:lastModifiedBy>
  <cp:revision>260</cp:revision>
  <dcterms:created xsi:type="dcterms:W3CDTF">2012-09-07T10:23:33Z</dcterms:created>
  <dcterms:modified xsi:type="dcterms:W3CDTF">2014-04-15T05:40:55Z</dcterms:modified>
</cp:coreProperties>
</file>