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sldIdLst>
    <p:sldId id="256" r:id="rId2"/>
    <p:sldId id="293" r:id="rId3"/>
    <p:sldId id="295" r:id="rId4"/>
    <p:sldId id="257" r:id="rId5"/>
    <p:sldId id="296" r:id="rId6"/>
    <p:sldId id="297" r:id="rId7"/>
    <p:sldId id="298" r:id="rId8"/>
    <p:sldId id="299" r:id="rId9"/>
    <p:sldId id="300" r:id="rId10"/>
    <p:sldId id="301" r:id="rId11"/>
    <p:sldId id="286" r:id="rId12"/>
    <p:sldId id="287" r:id="rId13"/>
    <p:sldId id="277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994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1A6E67-9CC1-4479-9E17-C536E03C841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9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Click to edit Master subtitle style</a:t>
            </a:r>
          </a:p>
        </p:txBody>
      </p:sp>
      <p:pic>
        <p:nvPicPr>
          <p:cNvPr id="39957" name="Picture 21" descr="awhh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5000"/>
            <a:ext cx="785813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6E4FC4-4BA2-4715-9678-5C74F646AAC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E1472F-68F8-450F-8B20-96CC26FEF5F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A728A3-FFD4-40C5-90EE-715FCEB668C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29B29A-2BDB-409D-8D15-8069B668AC0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1952AD-8B75-4CCF-9D07-7491D6EF55A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688F75-B9BC-4D12-84B3-DDF84E0AD1D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5360B0-B139-440C-9D0B-098801D127B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8CB8F0-37E7-489B-B5DE-144FD4C6B78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370EE4-BCB7-491B-B9D0-E8D87B4C48F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2C4B11-37FC-4E5B-BDE6-66E562AD54B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4AFF7DD6-00C8-427F-B4BC-7B70B9BD18FF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pic>
        <p:nvPicPr>
          <p:cNvPr id="38929" name="Picture 17" descr="awhh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715000"/>
            <a:ext cx="785813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whhe.a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752600"/>
            <a:ext cx="6858000" cy="2514600"/>
          </a:xfrm>
        </p:spPr>
        <p:txBody>
          <a:bodyPr/>
          <a:lstStyle/>
          <a:p>
            <a:r>
              <a:rPr lang="hy-AM" sz="3600" dirty="0" smtClean="0"/>
              <a:t>Հանրային մասնակցությունը </a:t>
            </a:r>
            <a:r>
              <a:rPr lang="en-US" sz="3600" dirty="0" smtClean="0"/>
              <a:t>&lt;&lt;</a:t>
            </a:r>
            <a:r>
              <a:rPr lang="hy-AM" sz="3600" dirty="0" smtClean="0"/>
              <a:t>Ջուր </a:t>
            </a:r>
            <a:r>
              <a:rPr lang="en-US" sz="3600" dirty="0" smtClean="0"/>
              <a:t>և</a:t>
            </a:r>
            <a:r>
              <a:rPr lang="hy-AM" sz="3600" dirty="0" smtClean="0"/>
              <a:t> առողջություն</a:t>
            </a:r>
            <a:r>
              <a:rPr lang="en-US" sz="3600" dirty="0" smtClean="0"/>
              <a:t>&gt;&gt;</a:t>
            </a:r>
            <a:r>
              <a:rPr lang="hy-AM" sz="3600" dirty="0" smtClean="0"/>
              <a:t> </a:t>
            </a:r>
            <a:r>
              <a:rPr lang="en-US" sz="3600" dirty="0" smtClean="0"/>
              <a:t>ա</a:t>
            </a:r>
            <a:r>
              <a:rPr lang="hy-AM" sz="3600" dirty="0" smtClean="0"/>
              <a:t>րձանագրության իրականացման </a:t>
            </a:r>
            <a:r>
              <a:rPr lang="en-US" sz="3600" dirty="0" smtClean="0"/>
              <a:t> </a:t>
            </a:r>
            <a:r>
              <a:rPr lang="en-US" sz="3600" dirty="0" err="1" smtClean="0"/>
              <a:t>գործում</a:t>
            </a:r>
            <a:endParaRPr lang="ru-RU" sz="3400" dirty="0">
              <a:latin typeface="Sylfae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5105400"/>
            <a:ext cx="7162800" cy="1447800"/>
          </a:xfrm>
        </p:spPr>
        <p:txBody>
          <a:bodyPr/>
          <a:lstStyle/>
          <a:p>
            <a:r>
              <a:rPr lang="en-US" dirty="0" err="1"/>
              <a:t>Էմմա</a:t>
            </a:r>
            <a:r>
              <a:rPr lang="en-US" dirty="0"/>
              <a:t> </a:t>
            </a:r>
            <a:r>
              <a:rPr lang="en-US" dirty="0" err="1" smtClean="0"/>
              <a:t>Անախասյան</a:t>
            </a:r>
            <a:endParaRPr lang="en-US" dirty="0"/>
          </a:p>
          <a:p>
            <a:r>
              <a:rPr lang="ru-RU" sz="2400" dirty="0" smtClean="0"/>
              <a:t>Երևան</a:t>
            </a:r>
            <a:r>
              <a:rPr lang="en-US" sz="2400" dirty="0" smtClean="0"/>
              <a:t>, 1</a:t>
            </a:r>
            <a:r>
              <a:rPr lang="ru-RU" sz="2400" dirty="0" smtClean="0"/>
              <a:t>5</a:t>
            </a:r>
            <a:r>
              <a:rPr lang="en-US" sz="2400" dirty="0" smtClean="0"/>
              <a:t> </a:t>
            </a:r>
            <a:r>
              <a:rPr lang="ru-RU" sz="2400" dirty="0" smtClean="0"/>
              <a:t>ապրիլի</a:t>
            </a:r>
            <a:r>
              <a:rPr lang="en-US" sz="2400" dirty="0" smtClean="0"/>
              <a:t>, </a:t>
            </a:r>
            <a:r>
              <a:rPr lang="ru-RU" sz="2400" dirty="0" smtClean="0"/>
              <a:t>20</a:t>
            </a:r>
            <a:r>
              <a:rPr lang="en-US" sz="2400" dirty="0" smtClean="0"/>
              <a:t>1</a:t>
            </a:r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Հանրային</a:t>
            </a:r>
            <a:r>
              <a:rPr lang="en-US" dirty="0" smtClean="0"/>
              <a:t> </a:t>
            </a:r>
            <a:r>
              <a:rPr lang="en-US" dirty="0" err="1" smtClean="0"/>
              <a:t>մասնակցության</a:t>
            </a:r>
            <a:r>
              <a:rPr lang="en-US" dirty="0" smtClean="0"/>
              <a:t> </a:t>
            </a:r>
            <a:r>
              <a:rPr lang="en-US" dirty="0" err="1" smtClean="0"/>
              <a:t>մասին</a:t>
            </a:r>
            <a:r>
              <a:rPr lang="en-US" dirty="0" smtClean="0"/>
              <a:t> </a:t>
            </a:r>
            <a:r>
              <a:rPr lang="en-US" dirty="0" err="1" smtClean="0"/>
              <a:t>ուղեցույցը</a:t>
            </a:r>
            <a:r>
              <a:rPr lang="en-US" dirty="0" smtClean="0"/>
              <a:t>` </a:t>
            </a:r>
            <a:r>
              <a:rPr lang="en-US" dirty="0" err="1" smtClean="0"/>
              <a:t>ըստ</a:t>
            </a:r>
            <a:r>
              <a:rPr lang="en-US" dirty="0" smtClean="0"/>
              <a:t> </a:t>
            </a:r>
            <a:r>
              <a:rPr lang="en-US" dirty="0" err="1" smtClean="0"/>
              <a:t>արձանագրության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smtClean="0"/>
              <a:t>ՀԿՀԱԱՇՄ </a:t>
            </a:r>
            <a:r>
              <a:rPr lang="en-US" sz="4000" dirty="0" err="1" smtClean="0"/>
              <a:t>գործունեությունը</a:t>
            </a:r>
            <a:r>
              <a:rPr lang="en-US" sz="4000" dirty="0" smtClean="0"/>
              <a:t> </a:t>
            </a:r>
            <a:r>
              <a:rPr lang="en-US" sz="3600" dirty="0" err="1" smtClean="0"/>
              <a:t>ազգային</a:t>
            </a:r>
            <a:r>
              <a:rPr lang="en-US" sz="3600" dirty="0" smtClean="0"/>
              <a:t> </a:t>
            </a:r>
            <a:r>
              <a:rPr lang="en-US" sz="3600" dirty="0" err="1" smtClean="0"/>
              <a:t>մակարդակով</a:t>
            </a:r>
            <a:endParaRPr lang="ru-RU" sz="3700" dirty="0" smtClean="0">
              <a:effectLst/>
            </a:endParaRPr>
          </a:p>
        </p:txBody>
      </p:sp>
      <p:pic>
        <p:nvPicPr>
          <p:cNvPr id="23555" name="Picture 1" descr="http://awhhe.am/eng/untitled1_clip_image00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00200"/>
            <a:ext cx="5410200" cy="406717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en-US" sz="2800" dirty="0" err="1" smtClean="0">
                <a:latin typeface="Times Armenian" pitchFamily="18" charset="0"/>
              </a:rPr>
              <a:t>Տեղական</a:t>
            </a:r>
            <a:r>
              <a:rPr lang="en-US" sz="2800" dirty="0" smtClean="0">
                <a:latin typeface="Times Armenian" pitchFamily="18" charset="0"/>
              </a:rPr>
              <a:t> </a:t>
            </a:r>
            <a:r>
              <a:rPr lang="en-US" sz="2800" dirty="0" err="1" smtClean="0">
                <a:latin typeface="Times Armenian" pitchFamily="18" charset="0"/>
              </a:rPr>
              <a:t>մակարդակում</a:t>
            </a:r>
            <a:r>
              <a:rPr lang="hy-AM" sz="4000" dirty="0" smtClean="0">
                <a:latin typeface="Times Armenian" pitchFamily="18" charset="0"/>
              </a:rPr>
              <a:t> </a:t>
            </a:r>
            <a:endParaRPr lang="ru-RU" sz="4000" dirty="0">
              <a:latin typeface="Times Armenian" pitchFamily="18" charset="0"/>
            </a:endParaRPr>
          </a:p>
        </p:txBody>
      </p:sp>
      <p:pic>
        <p:nvPicPr>
          <p:cNvPr id="15364" name="Picture 4" descr="IMG_03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09700"/>
            <a:ext cx="311467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CF0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66850"/>
            <a:ext cx="3124200" cy="2343150"/>
          </a:xfrm>
          <a:prstGeom prst="rect">
            <a:avLst/>
          </a:prstGeom>
          <a:noFill/>
        </p:spPr>
      </p:pic>
      <p:pic>
        <p:nvPicPr>
          <p:cNvPr id="15366" name="Picture 6" descr="IMG_55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14800"/>
            <a:ext cx="3048000" cy="2286000"/>
          </a:xfrm>
          <a:prstGeom prst="rect">
            <a:avLst/>
          </a:prstGeom>
          <a:noFill/>
        </p:spPr>
      </p:pic>
      <p:pic>
        <p:nvPicPr>
          <p:cNvPr id="15367" name="Picture 7" descr="IMG_55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86200"/>
            <a:ext cx="1917700" cy="255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 Armenian" pitchFamily="18" charset="0"/>
              </a:rPr>
              <a:t>Հայանիստի էկոսան զուգարանը</a:t>
            </a:r>
            <a:endParaRPr lang="ru-RU" sz="4000">
              <a:latin typeface="Times Armenian" pitchFamily="18" charset="0"/>
            </a:endParaRPr>
          </a:p>
        </p:txBody>
      </p:sp>
      <p:pic>
        <p:nvPicPr>
          <p:cNvPr id="16388" name="Picture 4" descr="IMG_55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3429000" cy="2571750"/>
          </a:xfrm>
          <a:prstGeom prst="rect">
            <a:avLst/>
          </a:prstGeom>
          <a:noFill/>
        </p:spPr>
      </p:pic>
      <p:pic>
        <p:nvPicPr>
          <p:cNvPr id="16389" name="Picture 5" descr="IMG_55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/>
          <a:lstStyle/>
          <a:p>
            <a:pPr algn="ctr"/>
            <a:r>
              <a:rPr lang="en-US" sz="3200" dirty="0" err="1" smtClean="0">
                <a:latin typeface="Times Armenian" pitchFamily="18" charset="0"/>
              </a:rPr>
              <a:t>Տեղական</a:t>
            </a:r>
            <a:r>
              <a:rPr lang="en-US" sz="3200" dirty="0" smtClean="0">
                <a:latin typeface="Times Armenian" pitchFamily="18" charset="0"/>
              </a:rPr>
              <a:t> </a:t>
            </a:r>
            <a:r>
              <a:rPr lang="en-US" sz="3200" dirty="0" err="1" smtClean="0">
                <a:latin typeface="Times Armenian" pitchFamily="18" charset="0"/>
              </a:rPr>
              <a:t>մակարդակում</a:t>
            </a:r>
            <a:r>
              <a:rPr lang="hy-AM" sz="3200" dirty="0" smtClean="0">
                <a:latin typeface="Times Armenian" pitchFamily="18" charset="0"/>
              </a:rPr>
              <a:t> </a:t>
            </a:r>
            <a:endParaRPr lang="ru-RU" sz="3200" dirty="0"/>
          </a:p>
        </p:txBody>
      </p:sp>
      <p:pic>
        <p:nvPicPr>
          <p:cNvPr id="48136" name="Picture 8" descr="phot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3219450" cy="2249488"/>
          </a:xfrm>
          <a:prstGeom prst="rect">
            <a:avLst/>
          </a:prstGeom>
          <a:noFill/>
        </p:spPr>
      </p:pic>
      <p:pic>
        <p:nvPicPr>
          <p:cNvPr id="48137" name="Picture 9" descr="wrog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79600"/>
            <a:ext cx="3417888" cy="2244725"/>
          </a:xfrm>
          <a:prstGeom prst="rect">
            <a:avLst/>
          </a:prstGeom>
          <a:noFill/>
        </p:spPr>
      </p:pic>
      <p:pic>
        <p:nvPicPr>
          <p:cNvPr id="48139" name="Picture 11" descr="g1_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67200"/>
            <a:ext cx="3352800" cy="2257425"/>
          </a:xfrm>
          <a:prstGeom prst="rect">
            <a:avLst/>
          </a:prstGeom>
          <a:noFill/>
        </p:spPr>
      </p:pic>
      <p:pic>
        <p:nvPicPr>
          <p:cNvPr id="7" name="Picture 4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2672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3810000"/>
          </a:xfrm>
        </p:spPr>
        <p:txBody>
          <a:bodyPr/>
          <a:lstStyle/>
          <a:p>
            <a:pPr algn="ctr"/>
            <a:r>
              <a:rPr lang="en-US">
                <a:latin typeface="Times Armenian" pitchFamily="18" charset="0"/>
              </a:rPr>
              <a:t>Շնորհակալություն</a:t>
            </a:r>
            <a:br>
              <a:rPr lang="en-US">
                <a:latin typeface="Times Armenian" pitchFamily="18" charset="0"/>
              </a:rPr>
            </a:br>
            <a:r>
              <a:rPr lang="en-US">
                <a:latin typeface="Times Armenian" pitchFamily="18" charset="0"/>
                <a:hlinkClick r:id="rId2"/>
              </a:rPr>
              <a:t>www.awhhe.am</a:t>
            </a:r>
            <a:r>
              <a:rPr lang="en-US">
                <a:latin typeface="Times Armenian" pitchFamily="18" charset="0"/>
              </a:rPr>
              <a:t> </a:t>
            </a:r>
            <a:endParaRPr lang="ru-RU">
              <a:latin typeface="Times Armeni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algn="ctr"/>
            <a:r>
              <a:rPr lang="en-US" sz="3200" dirty="0" err="1" smtClean="0"/>
              <a:t>Հանրային</a:t>
            </a:r>
            <a:r>
              <a:rPr lang="en-US" sz="3200" dirty="0" smtClean="0"/>
              <a:t> </a:t>
            </a:r>
            <a:r>
              <a:rPr lang="en-US" sz="3200" dirty="0" err="1" smtClean="0"/>
              <a:t>մասնակցության</a:t>
            </a:r>
            <a:r>
              <a:rPr lang="en-US" sz="3200" dirty="0" smtClean="0"/>
              <a:t> </a:t>
            </a:r>
            <a:r>
              <a:rPr lang="en-US" sz="3200" dirty="0" err="1" smtClean="0"/>
              <a:t>մասին</a:t>
            </a:r>
            <a:r>
              <a:rPr lang="en-US" sz="3200" dirty="0" smtClean="0"/>
              <a:t> </a:t>
            </a:r>
            <a:r>
              <a:rPr lang="en-US" sz="3200" dirty="0" err="1" smtClean="0"/>
              <a:t>ուղեցույցը</a:t>
            </a:r>
            <a:r>
              <a:rPr lang="en-US" sz="3200" dirty="0" smtClean="0"/>
              <a:t>` </a:t>
            </a:r>
            <a:r>
              <a:rPr lang="en-US" sz="3200" dirty="0" err="1" smtClean="0"/>
              <a:t>ըստ</a:t>
            </a:r>
            <a:r>
              <a:rPr lang="en-US" sz="3200" dirty="0" smtClean="0"/>
              <a:t> </a:t>
            </a:r>
            <a:r>
              <a:rPr lang="en-US" sz="3200" dirty="0" err="1" smtClean="0"/>
              <a:t>արձանագրության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err="1" smtClean="0"/>
              <a:t>Նպատակը</a:t>
            </a:r>
            <a:r>
              <a:rPr lang="en-US" sz="2800" dirty="0" smtClean="0"/>
              <a:t>` </a:t>
            </a:r>
            <a:r>
              <a:rPr lang="hy-AM" sz="2800" dirty="0" smtClean="0"/>
              <a:t>ստորագրող </a:t>
            </a:r>
            <a:r>
              <a:rPr lang="hy-AM" sz="2800" dirty="0" smtClean="0"/>
              <a:t>կողմեր</a:t>
            </a:r>
            <a:r>
              <a:rPr lang="en-US" sz="2800" dirty="0" err="1" smtClean="0"/>
              <a:t>ին</a:t>
            </a:r>
            <a:r>
              <a:rPr lang="hy-AM" sz="2800" dirty="0" smtClean="0"/>
              <a:t> ​​</a:t>
            </a:r>
            <a:r>
              <a:rPr lang="en-US" sz="2800" dirty="0" smtClean="0"/>
              <a:t>և</a:t>
            </a:r>
            <a:r>
              <a:rPr lang="hy-AM" sz="2800" dirty="0" smtClean="0"/>
              <a:t> ոչ կողմերին ապահովելու հանրային </a:t>
            </a:r>
            <a:r>
              <a:rPr lang="hy-AM" sz="2800" dirty="0" smtClean="0"/>
              <a:t>մասնակցությունը</a:t>
            </a:r>
            <a:r>
              <a:rPr lang="en-US" sz="2800" dirty="0" smtClean="0"/>
              <a:t> և </a:t>
            </a:r>
            <a:r>
              <a:rPr lang="hy-AM" sz="2800" dirty="0" smtClean="0"/>
              <a:t>տեղեկ</a:t>
            </a:r>
            <a:r>
              <a:rPr lang="ru-RU" sz="2800" dirty="0" smtClean="0"/>
              <a:t>ատվության տրամադրումը</a:t>
            </a:r>
            <a:r>
              <a:rPr lang="hy-AM" sz="2800" dirty="0" smtClean="0"/>
              <a:t>:</a:t>
            </a:r>
            <a:endParaRPr lang="en-US" sz="2800" dirty="0" smtClean="0"/>
          </a:p>
          <a:p>
            <a:pPr eaLnBrk="1" hangingPunct="1"/>
            <a:r>
              <a:rPr lang="hy-AM" sz="2800" dirty="0" smtClean="0"/>
              <a:t>Ս</a:t>
            </a:r>
            <a:r>
              <a:rPr lang="en-US" sz="2800" dirty="0" err="1" smtClean="0"/>
              <a:t>ահմանել</a:t>
            </a:r>
            <a:r>
              <a:rPr lang="en-US" sz="2800" dirty="0" smtClean="0"/>
              <a:t> </a:t>
            </a:r>
            <a:r>
              <a:rPr lang="en-US" sz="2800" dirty="0" err="1" smtClean="0"/>
              <a:t>նպատակներ</a:t>
            </a:r>
            <a:r>
              <a:rPr lang="en-US" sz="2800" dirty="0" smtClean="0"/>
              <a:t> և </a:t>
            </a:r>
            <a:r>
              <a:rPr lang="en-US" sz="2800" dirty="0" err="1" smtClean="0"/>
              <a:t>նպատակներին</a:t>
            </a:r>
            <a:r>
              <a:rPr lang="en-US" sz="2800" dirty="0" smtClean="0"/>
              <a:t> </a:t>
            </a:r>
            <a:r>
              <a:rPr lang="en-US" sz="2800" dirty="0" err="1" smtClean="0"/>
              <a:t>հասնելու</a:t>
            </a:r>
            <a:r>
              <a:rPr lang="en-US" sz="2800" dirty="0" smtClean="0"/>
              <a:t> </a:t>
            </a:r>
            <a:r>
              <a:rPr lang="en-US" sz="2800" dirty="0" err="1" smtClean="0"/>
              <a:t>ժամկետներ</a:t>
            </a:r>
            <a:r>
              <a:rPr lang="en-US" sz="28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հոդ</a:t>
            </a:r>
            <a:r>
              <a:rPr lang="en-US" sz="2400" dirty="0" smtClean="0"/>
              <a:t>. 6)</a:t>
            </a:r>
          </a:p>
          <a:p>
            <a:pPr eaLnBrk="1" hangingPunct="1"/>
            <a:r>
              <a:rPr lang="hy-AM" sz="2800" dirty="0" smtClean="0"/>
              <a:t>Առաջընթա</a:t>
            </a:r>
            <a:r>
              <a:rPr lang="en-US" sz="2800" dirty="0" err="1" smtClean="0"/>
              <a:t>ցի</a:t>
            </a:r>
            <a:r>
              <a:rPr lang="en-US" sz="2800" dirty="0" smtClean="0"/>
              <a:t> </a:t>
            </a:r>
            <a:r>
              <a:rPr lang="hy-AM" sz="2800" dirty="0" smtClean="0"/>
              <a:t>վերանայ</a:t>
            </a:r>
            <a:r>
              <a:rPr lang="en-US" sz="2800" dirty="0" err="1" smtClean="0"/>
              <a:t>ում</a:t>
            </a:r>
            <a:r>
              <a:rPr lang="en-US" sz="2800" dirty="0" smtClean="0"/>
              <a:t> և</a:t>
            </a:r>
            <a:r>
              <a:rPr lang="hy-AM" sz="2800" dirty="0" smtClean="0"/>
              <a:t> գնահատ</a:t>
            </a:r>
            <a:r>
              <a:rPr lang="en-US" sz="2800" dirty="0" err="1" smtClean="0"/>
              <a:t>ում</a:t>
            </a:r>
            <a:r>
              <a:rPr lang="en-US" sz="28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smtClean="0"/>
              <a:t>հոդ.7</a:t>
            </a:r>
            <a:r>
              <a:rPr lang="en-US" sz="2400" dirty="0" smtClean="0"/>
              <a:t>)</a:t>
            </a:r>
          </a:p>
          <a:p>
            <a:pPr eaLnBrk="1" hangingPunct="1"/>
            <a:r>
              <a:rPr lang="hy-AM" sz="2800" dirty="0" smtClean="0"/>
              <a:t>Հ</a:t>
            </a:r>
            <a:r>
              <a:rPr lang="en-US" sz="2800" dirty="0" err="1" smtClean="0"/>
              <a:t>անրային</a:t>
            </a:r>
            <a:r>
              <a:rPr lang="en-US" sz="2800" dirty="0" smtClean="0"/>
              <a:t> </a:t>
            </a:r>
            <a:r>
              <a:rPr lang="en-US" sz="2800" dirty="0" err="1" smtClean="0"/>
              <a:t>իրազեկություն</a:t>
            </a:r>
            <a:r>
              <a:rPr lang="en-US" sz="2800" dirty="0" smtClean="0"/>
              <a:t> (</a:t>
            </a:r>
            <a:r>
              <a:rPr lang="en-US" sz="2800" dirty="0" err="1" smtClean="0"/>
              <a:t>հոդ</a:t>
            </a:r>
            <a:r>
              <a:rPr lang="en-US" sz="2800" dirty="0" smtClean="0"/>
              <a:t>. 9) </a:t>
            </a:r>
          </a:p>
          <a:p>
            <a:pPr eaLnBrk="1" hangingPunct="1"/>
            <a:r>
              <a:rPr lang="hy-AM" sz="2800" dirty="0" smtClean="0"/>
              <a:t>հանրային տեղեկատվություն</a:t>
            </a:r>
            <a:r>
              <a:rPr lang="en-US" sz="2800" dirty="0" smtClean="0"/>
              <a:t> (</a:t>
            </a:r>
            <a:r>
              <a:rPr lang="en-US" sz="2800" dirty="0" err="1" smtClean="0"/>
              <a:t>հոդ</a:t>
            </a:r>
            <a:r>
              <a:rPr lang="en-US" sz="2800" dirty="0" smtClean="0"/>
              <a:t>. 10)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Ուղեցույց</a:t>
            </a:r>
            <a:r>
              <a:rPr lang="en-US" sz="3200" dirty="0" smtClean="0"/>
              <a:t>` </a:t>
            </a:r>
            <a:r>
              <a:rPr lang="hy-AM" sz="3200" dirty="0" smtClean="0"/>
              <a:t>կոնկրետ ինստիտուցիոնալ </a:t>
            </a:r>
            <a:r>
              <a:rPr lang="hy-AM" sz="3200" dirty="0" smtClean="0"/>
              <a:t>միջոցառումներ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sz="2800" dirty="0" smtClean="0"/>
              <a:t>Ստեղծել նպաստավոր ազգային </a:t>
            </a:r>
            <a:r>
              <a:rPr lang="hy-AM" sz="2800" dirty="0" smtClean="0"/>
              <a:t>շրջանակ</a:t>
            </a:r>
            <a:r>
              <a:rPr lang="ru-RU" sz="2800" dirty="0" smtClean="0"/>
              <a:t>/</a:t>
            </a:r>
            <a:r>
              <a:rPr lang="en-US" sz="2800" dirty="0" err="1" smtClean="0"/>
              <a:t>պայմաններ</a:t>
            </a:r>
            <a:endParaRPr lang="en-US" sz="2800" dirty="0" smtClean="0"/>
          </a:p>
          <a:p>
            <a:r>
              <a:rPr lang="ru-RU" sz="2800" dirty="0" smtClean="0"/>
              <a:t>Ի</a:t>
            </a:r>
            <a:r>
              <a:rPr lang="hy-AM" sz="2800" dirty="0" smtClean="0"/>
              <a:t>րազեկությ</a:t>
            </a:r>
            <a:r>
              <a:rPr lang="en-US" sz="2800" dirty="0" smtClean="0"/>
              <a:t>ա</a:t>
            </a:r>
            <a:r>
              <a:rPr lang="hy-AM" sz="2800" dirty="0" smtClean="0"/>
              <a:t>ն</a:t>
            </a:r>
            <a:r>
              <a:rPr lang="en-US" sz="2800" dirty="0" smtClean="0"/>
              <a:t> </a:t>
            </a:r>
            <a:r>
              <a:rPr lang="hy-AM" sz="2800" dirty="0" smtClean="0"/>
              <a:t>մակարդակ</a:t>
            </a:r>
            <a:r>
              <a:rPr lang="ru-RU" sz="2800" dirty="0" smtClean="0"/>
              <a:t>ի բ</a:t>
            </a:r>
            <a:r>
              <a:rPr lang="hy-AM" sz="2800" dirty="0" smtClean="0"/>
              <a:t>արձրացում ջրի</a:t>
            </a:r>
            <a:r>
              <a:rPr lang="hy-AM" sz="2800" dirty="0" smtClean="0"/>
              <a:t>, բնապահպանական </a:t>
            </a:r>
            <a:r>
              <a:rPr lang="en-US" sz="2800" dirty="0" smtClean="0"/>
              <a:t>և </a:t>
            </a:r>
            <a:r>
              <a:rPr lang="hy-AM" sz="2800" dirty="0" smtClean="0"/>
              <a:t>առողջապահական հարց</a:t>
            </a:r>
            <a:r>
              <a:rPr lang="en-US" sz="2800" dirty="0" err="1" smtClean="0"/>
              <a:t>երի</a:t>
            </a:r>
            <a:r>
              <a:rPr lang="en-US" sz="2800" dirty="0" smtClean="0"/>
              <a:t> </a:t>
            </a:r>
            <a:r>
              <a:rPr lang="en-US" sz="2800" dirty="0" err="1" smtClean="0"/>
              <a:t>մասին</a:t>
            </a:r>
            <a:endParaRPr lang="en-US" sz="2800" dirty="0" smtClean="0"/>
          </a:p>
          <a:p>
            <a:r>
              <a:rPr lang="ru-RU" sz="2800" dirty="0" smtClean="0"/>
              <a:t>Շ</a:t>
            </a:r>
            <a:r>
              <a:rPr lang="hy-AM" sz="2800" dirty="0" smtClean="0"/>
              <a:t>ահագրգիռ</a:t>
            </a:r>
            <a:r>
              <a:rPr lang="en-US" sz="2800" dirty="0" smtClean="0"/>
              <a:t> </a:t>
            </a:r>
            <a:r>
              <a:rPr lang="en-US" sz="2800" dirty="0" err="1" smtClean="0"/>
              <a:t>կողմերի</a:t>
            </a:r>
            <a:r>
              <a:rPr lang="en-US" sz="2800" dirty="0" smtClean="0"/>
              <a:t> </a:t>
            </a:r>
            <a:r>
              <a:rPr lang="ru-RU" sz="2800" dirty="0" smtClean="0"/>
              <a:t>բ</a:t>
            </a:r>
            <a:r>
              <a:rPr lang="hy-AM" sz="2800" dirty="0" smtClean="0"/>
              <a:t>ացահայտ</a:t>
            </a:r>
            <a:r>
              <a:rPr lang="ru-RU" sz="2800" dirty="0" smtClean="0"/>
              <a:t>ում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en-US" sz="3200" dirty="0" err="1" smtClean="0"/>
              <a:t>Ուղեցույց</a:t>
            </a:r>
            <a:r>
              <a:rPr lang="en-US" sz="3200" dirty="0" smtClean="0"/>
              <a:t>` </a:t>
            </a:r>
            <a:r>
              <a:rPr lang="hy-AM" sz="3200" dirty="0" smtClean="0"/>
              <a:t>կոնկրետ ինստիտուցիոնալ </a:t>
            </a:r>
            <a:r>
              <a:rPr lang="hy-AM" sz="3200" dirty="0" smtClean="0"/>
              <a:t>միջոցառումներ</a:t>
            </a:r>
            <a:endParaRPr lang="ru-RU" sz="32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Ստեղծել</a:t>
            </a:r>
            <a:r>
              <a:rPr lang="hy-AM" dirty="0" smtClean="0"/>
              <a:t> համակարգ</a:t>
            </a:r>
            <a:r>
              <a:rPr lang="en-US" dirty="0" err="1" smtClean="0"/>
              <a:t>ման</a:t>
            </a:r>
            <a:r>
              <a:rPr lang="en-US" dirty="0" smtClean="0"/>
              <a:t> </a:t>
            </a:r>
            <a:r>
              <a:rPr lang="hy-AM" dirty="0" smtClean="0"/>
              <a:t>հավասարակշռվա</a:t>
            </a:r>
            <a:r>
              <a:rPr lang="en-US" dirty="0" smtClean="0"/>
              <a:t>ծ </a:t>
            </a:r>
            <a:r>
              <a:rPr lang="hy-AM" dirty="0" smtClean="0"/>
              <a:t>մեխանիզմ</a:t>
            </a:r>
            <a:endParaRPr lang="en-US" dirty="0" smtClean="0"/>
          </a:p>
          <a:p>
            <a:r>
              <a:rPr lang="en-US" dirty="0" err="1" smtClean="0"/>
              <a:t>Հաշվի</a:t>
            </a:r>
            <a:r>
              <a:rPr lang="en-US" dirty="0" smtClean="0"/>
              <a:t> </a:t>
            </a:r>
            <a:r>
              <a:rPr lang="en-US" dirty="0" err="1" smtClean="0"/>
              <a:t>առնել</a:t>
            </a:r>
            <a:r>
              <a:rPr lang="ru-RU" dirty="0" smtClean="0"/>
              <a:t> </a:t>
            </a:r>
            <a:r>
              <a:rPr lang="hy-AM" dirty="0" smtClean="0"/>
              <a:t>ծախսեր</a:t>
            </a:r>
            <a:r>
              <a:rPr lang="en-US" dirty="0" smtClean="0"/>
              <a:t>ը</a:t>
            </a:r>
            <a:r>
              <a:rPr lang="hy-AM" dirty="0" smtClean="0"/>
              <a:t>, ժամանակը </a:t>
            </a:r>
            <a:r>
              <a:rPr lang="en-US" dirty="0" smtClean="0"/>
              <a:t>և</a:t>
            </a:r>
            <a:r>
              <a:rPr lang="hy-AM" dirty="0" smtClean="0"/>
              <a:t> մարդկային ռեսուրսներ</a:t>
            </a:r>
            <a:r>
              <a:rPr lang="en-US" dirty="0" smtClean="0"/>
              <a:t>ը</a:t>
            </a:r>
          </a:p>
          <a:p>
            <a:r>
              <a:rPr lang="en-US" dirty="0" err="1" smtClean="0"/>
              <a:t>Գործիքակազմ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Միջազգային</a:t>
            </a:r>
            <a:r>
              <a:rPr lang="en-US" dirty="0" smtClean="0"/>
              <a:t> </a:t>
            </a:r>
            <a:r>
              <a:rPr lang="en-US" dirty="0" err="1" smtClean="0"/>
              <a:t>մակարդակում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dirty="0" smtClean="0"/>
              <a:t>ՀԿՀԱԱՇՄ ՀԿ </a:t>
            </a:r>
            <a:r>
              <a:rPr lang="en-US" sz="2800" dirty="0" err="1" smtClean="0"/>
              <a:t>ներգրավվածությունը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Հատուկ</a:t>
            </a:r>
            <a:r>
              <a:rPr lang="en-US" sz="2800" dirty="0" smtClean="0"/>
              <a:t> </a:t>
            </a:r>
            <a:r>
              <a:rPr lang="en-US" sz="2800" dirty="0" err="1" smtClean="0"/>
              <a:t>աշխատանքային</a:t>
            </a:r>
            <a:r>
              <a:rPr lang="en-US" sz="2800" dirty="0" smtClean="0"/>
              <a:t> </a:t>
            </a:r>
            <a:r>
              <a:rPr lang="en-US" sz="2800" dirty="0" err="1" smtClean="0"/>
              <a:t>խումբ</a:t>
            </a:r>
            <a:r>
              <a:rPr lang="en-US" sz="2800" dirty="0" smtClean="0"/>
              <a:t> </a:t>
            </a:r>
            <a:r>
              <a:rPr lang="en-US" sz="2800" dirty="0" err="1" smtClean="0"/>
              <a:t>թիրախների</a:t>
            </a:r>
            <a:r>
              <a:rPr lang="en-US" sz="2800" dirty="0" smtClean="0"/>
              <a:t> </a:t>
            </a:r>
            <a:r>
              <a:rPr lang="en-US" sz="2800" dirty="0" err="1" smtClean="0"/>
              <a:t>սահմանման</a:t>
            </a:r>
            <a:r>
              <a:rPr lang="en-US" sz="2800" dirty="0" smtClean="0"/>
              <a:t> և </a:t>
            </a:r>
            <a:r>
              <a:rPr lang="en-US" sz="2800" dirty="0" err="1" smtClean="0"/>
              <a:t>հաշվետվությունների</a:t>
            </a:r>
            <a:r>
              <a:rPr lang="en-US" sz="2800" dirty="0" smtClean="0"/>
              <a:t> </a:t>
            </a:r>
            <a:r>
              <a:rPr lang="en-US" sz="2800" dirty="0" err="1" smtClean="0"/>
              <a:t>ներկայացման</a:t>
            </a:r>
            <a:r>
              <a:rPr lang="en-US" sz="2800" dirty="0" smtClean="0"/>
              <a:t> </a:t>
            </a:r>
            <a:r>
              <a:rPr lang="en-US" sz="2800" dirty="0" err="1" smtClean="0"/>
              <a:t>հարցերով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Ջրի</a:t>
            </a:r>
            <a:r>
              <a:rPr lang="en-US" sz="2800" dirty="0" smtClean="0"/>
              <a:t> և </a:t>
            </a:r>
            <a:r>
              <a:rPr lang="en-US" sz="2800" dirty="0" err="1" smtClean="0"/>
              <a:t>առողջության</a:t>
            </a:r>
            <a:r>
              <a:rPr lang="en-US" sz="2800" dirty="0" smtClean="0"/>
              <a:t> </a:t>
            </a:r>
            <a:r>
              <a:rPr lang="en-US" sz="2800" dirty="0" err="1" smtClean="0"/>
              <a:t>հացերով</a:t>
            </a:r>
            <a:r>
              <a:rPr lang="en-US" sz="2800" dirty="0" smtClean="0"/>
              <a:t> </a:t>
            </a:r>
            <a:r>
              <a:rPr lang="en-US" sz="2800" dirty="0" err="1" smtClean="0"/>
              <a:t>աշխատանքային</a:t>
            </a:r>
            <a:r>
              <a:rPr lang="en-US" sz="2800" dirty="0" smtClean="0"/>
              <a:t> </a:t>
            </a:r>
            <a:r>
              <a:rPr lang="en-US" sz="2800" dirty="0" err="1" smtClean="0"/>
              <a:t>խումբ</a:t>
            </a:r>
            <a:endParaRPr lang="ru-RU" sz="2800" dirty="0" smtClean="0"/>
          </a:p>
          <a:p>
            <a:r>
              <a:rPr lang="en-US" sz="2800" dirty="0" err="1" smtClean="0"/>
              <a:t>Փոքրածավալ</a:t>
            </a:r>
            <a:r>
              <a:rPr lang="en-US" sz="2800" dirty="0" smtClean="0"/>
              <a:t> </a:t>
            </a:r>
            <a:r>
              <a:rPr lang="en-US" sz="2800" dirty="0" err="1" smtClean="0"/>
              <a:t>ջրամատակարարմ</a:t>
            </a:r>
            <a:r>
              <a:rPr lang="ru-RU" sz="2800" dirty="0" smtClean="0"/>
              <a:t>ան աշխատանքային խումբ</a:t>
            </a:r>
            <a:endParaRPr lang="en-US" sz="2800" dirty="0" smtClean="0"/>
          </a:p>
          <a:p>
            <a:pPr eaLnBrk="1" hangingPunct="1"/>
            <a:endParaRPr lang="en-US" sz="2800" dirty="0" err="1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Միջազգային</a:t>
            </a:r>
            <a:r>
              <a:rPr lang="en-US" dirty="0" smtClean="0"/>
              <a:t> </a:t>
            </a:r>
            <a:r>
              <a:rPr lang="en-US" dirty="0" err="1" smtClean="0"/>
              <a:t>մակարդակում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Ջ</a:t>
            </a:r>
            <a:r>
              <a:rPr lang="hy-AM" sz="2800" dirty="0" smtClean="0"/>
              <a:t>րի </a:t>
            </a:r>
            <a:r>
              <a:rPr lang="en-US" sz="2800" dirty="0" smtClean="0"/>
              <a:t>և </a:t>
            </a:r>
            <a:r>
              <a:rPr lang="en-US" sz="2800" dirty="0" err="1" smtClean="0"/>
              <a:t>ջրահեռացման</a:t>
            </a:r>
            <a:r>
              <a:rPr lang="en-US" sz="2800" dirty="0" smtClean="0"/>
              <a:t> հ</a:t>
            </a:r>
            <a:r>
              <a:rPr lang="hy-AM" sz="2800" dirty="0" smtClean="0"/>
              <a:t>ավասարաչափ հասանելիություն</a:t>
            </a:r>
            <a:r>
              <a:rPr lang="en-US" sz="2800" dirty="0" smtClean="0"/>
              <a:t>, </a:t>
            </a:r>
            <a:r>
              <a:rPr lang="en-US" sz="2800" dirty="0" err="1" smtClean="0"/>
              <a:t>գնահատման</a:t>
            </a:r>
            <a:r>
              <a:rPr lang="en-US" sz="2800" dirty="0" smtClean="0"/>
              <a:t> </a:t>
            </a:r>
            <a:r>
              <a:rPr lang="en-US" sz="2800" dirty="0" err="1" smtClean="0"/>
              <a:t>աղյուսակ</a:t>
            </a:r>
            <a:r>
              <a:rPr lang="en-US" sz="2800" dirty="0" smtClean="0"/>
              <a:t>/</a:t>
            </a:r>
            <a:r>
              <a:rPr lang="en-US" sz="2800" dirty="0" err="1" smtClean="0"/>
              <a:t>արդյունքների</a:t>
            </a:r>
            <a:r>
              <a:rPr lang="en-US" sz="2800" dirty="0" smtClean="0"/>
              <a:t> </a:t>
            </a:r>
            <a:r>
              <a:rPr lang="en-US" sz="2800" dirty="0" err="1" smtClean="0"/>
              <a:t>արձանագրություն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Ուղեցույց</a:t>
            </a:r>
            <a:r>
              <a:rPr lang="en-US" sz="2800" dirty="0" smtClean="0"/>
              <a:t> </a:t>
            </a:r>
            <a:r>
              <a:rPr lang="en-US" sz="2800" dirty="0" err="1" smtClean="0"/>
              <a:t>հանրային</a:t>
            </a:r>
            <a:r>
              <a:rPr lang="en-US" sz="2800" dirty="0" smtClean="0"/>
              <a:t> </a:t>
            </a:r>
            <a:r>
              <a:rPr lang="en-US" sz="2800" dirty="0" err="1" smtClean="0"/>
              <a:t>մասնակցության</a:t>
            </a:r>
            <a:r>
              <a:rPr lang="en-US" sz="2800" dirty="0" smtClean="0"/>
              <a:t> </a:t>
            </a:r>
            <a:r>
              <a:rPr lang="en-US" sz="2800" dirty="0" err="1" smtClean="0"/>
              <a:t>մասին</a:t>
            </a:r>
            <a:endParaRPr lang="en-US" sz="2800" dirty="0" smtClean="0"/>
          </a:p>
          <a:p>
            <a:r>
              <a:rPr lang="en-US" sz="2800" dirty="0" err="1" smtClean="0"/>
              <a:t>Ուղեցույց</a:t>
            </a:r>
            <a:r>
              <a:rPr lang="en-US" sz="2800" dirty="0" smtClean="0"/>
              <a:t> </a:t>
            </a:r>
            <a:r>
              <a:rPr lang="hy-AM" sz="2800" dirty="0" smtClean="0"/>
              <a:t>ջրի</a:t>
            </a:r>
            <a:r>
              <a:rPr lang="en-US" sz="2800" dirty="0" smtClean="0"/>
              <a:t>ն</a:t>
            </a:r>
            <a:r>
              <a:rPr lang="hy-AM" sz="2800" dirty="0" smtClean="0"/>
              <a:t> </a:t>
            </a:r>
            <a:r>
              <a:rPr lang="en-US" sz="2800" dirty="0" smtClean="0"/>
              <a:t>և</a:t>
            </a:r>
            <a:r>
              <a:rPr lang="hy-AM" sz="2800" dirty="0" smtClean="0"/>
              <a:t> </a:t>
            </a:r>
            <a:r>
              <a:rPr lang="en-US" sz="2800" dirty="0" err="1" smtClean="0"/>
              <a:t>ջրահեռացմանը</a:t>
            </a:r>
            <a:r>
              <a:rPr lang="en-US" sz="2800" dirty="0" smtClean="0"/>
              <a:t> </a:t>
            </a:r>
            <a:r>
              <a:rPr lang="en-US" sz="2800" dirty="0" err="1" smtClean="0"/>
              <a:t>վերաբերող</a:t>
            </a:r>
            <a:r>
              <a:rPr lang="en-US" sz="2800" dirty="0" smtClean="0"/>
              <a:t> </a:t>
            </a:r>
            <a:r>
              <a:rPr lang="en-US" sz="2800" dirty="0" err="1" smtClean="0"/>
              <a:t>միջոցառումների</a:t>
            </a:r>
            <a:r>
              <a:rPr lang="en-US" sz="2800" dirty="0" smtClean="0"/>
              <a:t> </a:t>
            </a:r>
            <a:r>
              <a:rPr lang="en-US" sz="2800" dirty="0" err="1" smtClean="0"/>
              <a:t>մասին</a:t>
            </a:r>
            <a:r>
              <a:rPr lang="en-US" sz="2800" dirty="0" smtClean="0"/>
              <a:t>` </a:t>
            </a:r>
            <a:r>
              <a:rPr lang="hy-AM" sz="2800" dirty="0" smtClean="0"/>
              <a:t>ծայրահեղ եղանակային </a:t>
            </a:r>
            <a:r>
              <a:rPr lang="en-US" sz="2800" dirty="0" smtClean="0"/>
              <a:t>ի</a:t>
            </a:r>
            <a:r>
              <a:rPr lang="hy-AM" sz="2800" dirty="0" smtClean="0"/>
              <a:t>րադարձություններ</a:t>
            </a:r>
            <a:r>
              <a:rPr lang="en-US" sz="2800" dirty="0" smtClean="0"/>
              <a:t>ի </a:t>
            </a:r>
            <a:r>
              <a:rPr lang="en-US" sz="2800" dirty="0" err="1" smtClean="0"/>
              <a:t>ժամանակ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ՀԿՀԱԱՇՄ </a:t>
            </a:r>
            <a:r>
              <a:rPr lang="en-US" sz="3200" dirty="0" err="1" smtClean="0"/>
              <a:t>գործունեությունը</a:t>
            </a:r>
            <a:r>
              <a:rPr lang="en-US" sz="3200" dirty="0" smtClean="0"/>
              <a:t> </a:t>
            </a:r>
            <a:r>
              <a:rPr lang="en-US" sz="3200" dirty="0" err="1" smtClean="0"/>
              <a:t>միջազգային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մակարդակով</a:t>
            </a:r>
            <a:r>
              <a:rPr lang="en-US" sz="3200" dirty="0" smtClean="0">
                <a:effectLst/>
              </a:rPr>
              <a:t> </a:t>
            </a:r>
            <a:endParaRPr lang="en-US" sz="3200" dirty="0"/>
          </a:p>
        </p:txBody>
      </p:sp>
      <p:pic>
        <p:nvPicPr>
          <p:cNvPr id="4" name="Picture 4" descr="D:\photos\conferences\2013\Dushanbe 08.13\SV409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5701240" cy="4275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dirty="0" smtClean="0"/>
              <a:t>ՀԿՀԱԱՇՄ </a:t>
            </a:r>
            <a:r>
              <a:rPr lang="en-US" sz="3200" dirty="0" err="1" smtClean="0"/>
              <a:t>գործունեությունը</a:t>
            </a:r>
            <a:r>
              <a:rPr lang="en-US" sz="3200" dirty="0" smtClean="0"/>
              <a:t> </a:t>
            </a:r>
            <a:r>
              <a:rPr lang="en-US" sz="3200" dirty="0" err="1" smtClean="0"/>
              <a:t>տարածաշրջանային</a:t>
            </a:r>
            <a:r>
              <a:rPr lang="en-US" sz="3200" dirty="0" smtClean="0"/>
              <a:t> </a:t>
            </a:r>
            <a:r>
              <a:rPr lang="en-US" sz="3200" dirty="0" err="1" smtClean="0"/>
              <a:t>մակարդակով</a:t>
            </a:r>
            <a:endParaRPr lang="ru-RU" sz="3200" dirty="0" smtClean="0">
              <a:effectLst/>
            </a:endParaRPr>
          </a:p>
        </p:txBody>
      </p:sp>
      <p:pic>
        <p:nvPicPr>
          <p:cNvPr id="15363" name="Picture 0" descr="P1020170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799894"/>
            <a:ext cx="5302250" cy="420720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Նպատակների</a:t>
            </a:r>
            <a:r>
              <a:rPr lang="en-US" sz="3200" dirty="0" smtClean="0"/>
              <a:t> </a:t>
            </a:r>
            <a:r>
              <a:rPr lang="en-US" sz="3200" dirty="0" err="1" smtClean="0"/>
              <a:t>սահմանման</a:t>
            </a:r>
            <a:r>
              <a:rPr lang="en-US" sz="3200" dirty="0" smtClean="0"/>
              <a:t> </a:t>
            </a:r>
            <a:r>
              <a:rPr lang="en-US" sz="3200" dirty="0" err="1" smtClean="0"/>
              <a:t>գործընթացը</a:t>
            </a:r>
            <a:r>
              <a:rPr lang="en-US" sz="3200" dirty="0" smtClean="0"/>
              <a:t> Հայաստանում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 eaLnBrk="1" hangingPunct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hy-AM" sz="2800" dirty="0" smtClean="0"/>
              <a:t>Բարձրացնել </a:t>
            </a:r>
            <a:r>
              <a:rPr lang="hy-AM" sz="2800" dirty="0" smtClean="0"/>
              <a:t>հասարակության իրազեկությ</a:t>
            </a:r>
            <a:r>
              <a:rPr lang="en-US" sz="2800" dirty="0" err="1" smtClean="0"/>
              <a:t>ունը</a:t>
            </a:r>
            <a:r>
              <a:rPr lang="en-US" sz="2800" dirty="0" smtClean="0"/>
              <a:t> </a:t>
            </a:r>
            <a:r>
              <a:rPr lang="en-US" sz="2800" dirty="0" err="1" smtClean="0"/>
              <a:t>ջրի</a:t>
            </a:r>
            <a:r>
              <a:rPr lang="en-US" sz="2800" dirty="0" smtClean="0"/>
              <a:t> և </a:t>
            </a:r>
            <a:r>
              <a:rPr lang="en-US" sz="2800" dirty="0" err="1" smtClean="0"/>
              <a:t>առողջության</a:t>
            </a:r>
            <a:r>
              <a:rPr lang="en-US" sz="2800" dirty="0" smtClean="0"/>
              <a:t> </a:t>
            </a:r>
            <a:r>
              <a:rPr lang="en-US" sz="2800" dirty="0" err="1" smtClean="0"/>
              <a:t>մասին</a:t>
            </a:r>
            <a:r>
              <a:rPr lang="en-US" sz="2800" dirty="0" smtClean="0"/>
              <a:t> </a:t>
            </a:r>
            <a:r>
              <a:rPr lang="en-US" sz="2800" dirty="0" err="1" smtClean="0"/>
              <a:t>արձանագրության</a:t>
            </a:r>
            <a:r>
              <a:rPr lang="en-US" sz="2800" dirty="0" smtClean="0"/>
              <a:t>, </a:t>
            </a:r>
            <a:r>
              <a:rPr lang="hy-AM" sz="2800" dirty="0" smtClean="0"/>
              <a:t>ծրագրի շրջանակներ</a:t>
            </a:r>
            <a:r>
              <a:rPr lang="en-US" sz="2800" dirty="0" smtClean="0"/>
              <a:t>ի և</a:t>
            </a:r>
            <a:r>
              <a:rPr lang="hy-AM" sz="2800" dirty="0" smtClean="0"/>
              <a:t> թիրախների</a:t>
            </a:r>
            <a:r>
              <a:rPr lang="en-US" sz="2800" dirty="0" smtClean="0"/>
              <a:t> </a:t>
            </a:r>
            <a:r>
              <a:rPr lang="en-US" sz="2800" dirty="0" err="1" smtClean="0"/>
              <a:t>մասին</a:t>
            </a:r>
            <a:endParaRPr lang="en-GB" sz="2800" dirty="0" smtClean="0"/>
          </a:p>
          <a:p>
            <a:pPr marL="623888" indent="-514350" eaLnBrk="1" hangingPunct="1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GB" sz="2800" dirty="0" smtClean="0"/>
              <a:t>3 </a:t>
            </a:r>
            <a:r>
              <a:rPr lang="en-GB" sz="2800" dirty="0" err="1" smtClean="0"/>
              <a:t>խորհրդատվական</a:t>
            </a:r>
            <a:r>
              <a:rPr lang="en-GB" sz="2800" dirty="0" smtClean="0"/>
              <a:t> </a:t>
            </a:r>
            <a:r>
              <a:rPr lang="en-GB" sz="2800" dirty="0" err="1" smtClean="0"/>
              <a:t>հանդիպում</a:t>
            </a:r>
            <a:r>
              <a:rPr lang="en-GB" sz="2800" dirty="0" smtClean="0"/>
              <a:t> ՀԿ-</a:t>
            </a:r>
            <a:r>
              <a:rPr lang="en-GB" sz="2800" dirty="0" err="1" smtClean="0"/>
              <a:t>ների</a:t>
            </a:r>
            <a:r>
              <a:rPr lang="en-GB" sz="2800" dirty="0" smtClean="0"/>
              <a:t> </a:t>
            </a:r>
            <a:r>
              <a:rPr lang="en-GB" sz="2800" dirty="0" err="1" smtClean="0"/>
              <a:t>հետ</a:t>
            </a:r>
            <a:r>
              <a:rPr lang="ru-RU" sz="2800" dirty="0" smtClean="0"/>
              <a:t> (</a:t>
            </a:r>
            <a:r>
              <a:rPr lang="en-US" sz="2800" dirty="0" err="1" smtClean="0"/>
              <a:t>Գյումրի</a:t>
            </a:r>
            <a:r>
              <a:rPr lang="en-US" sz="2800" dirty="0" smtClean="0"/>
              <a:t>, </a:t>
            </a:r>
            <a:r>
              <a:rPr lang="en-US" sz="2800" dirty="0" err="1" smtClean="0"/>
              <a:t>Գավառ</a:t>
            </a:r>
            <a:r>
              <a:rPr lang="en-US" sz="2800" dirty="0" smtClean="0"/>
              <a:t>, </a:t>
            </a:r>
            <a:r>
              <a:rPr lang="en-US" sz="2800" dirty="0" err="1" smtClean="0"/>
              <a:t>Երևան</a:t>
            </a:r>
            <a:r>
              <a:rPr lang="ru-RU" sz="2800" dirty="0" smtClean="0"/>
              <a:t>)</a:t>
            </a:r>
            <a:endParaRPr lang="en-GB" sz="2800" dirty="0" smtClean="0"/>
          </a:p>
          <a:p>
            <a:pPr marL="623888" indent="-514350" eaLnBrk="1" hangingPunct="1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GB" sz="2800" dirty="0" err="1" smtClean="0"/>
              <a:t>Նպատակների</a:t>
            </a:r>
            <a:r>
              <a:rPr lang="en-GB" sz="2800" dirty="0" smtClean="0"/>
              <a:t> </a:t>
            </a:r>
            <a:r>
              <a:rPr lang="en-GB" sz="2800" dirty="0" err="1" smtClean="0"/>
              <a:t>սահմանման</a:t>
            </a:r>
            <a:r>
              <a:rPr lang="en-GB" sz="2800" dirty="0" smtClean="0"/>
              <a:t> </a:t>
            </a:r>
            <a:r>
              <a:rPr lang="en-GB" sz="2800" dirty="0" err="1" smtClean="0"/>
              <a:t>վերաբերյալ</a:t>
            </a:r>
            <a:r>
              <a:rPr lang="en-GB" sz="2800" dirty="0" smtClean="0"/>
              <a:t> </a:t>
            </a:r>
            <a:r>
              <a:rPr lang="en-GB" sz="2800" dirty="0" err="1" smtClean="0"/>
              <a:t>առաջարկությունների</a:t>
            </a:r>
            <a:r>
              <a:rPr lang="en-GB" sz="2800" dirty="0" smtClean="0"/>
              <a:t> </a:t>
            </a:r>
            <a:r>
              <a:rPr lang="en-GB" sz="2800" dirty="0" err="1" smtClean="0"/>
              <a:t>մշակում</a:t>
            </a:r>
            <a:r>
              <a:rPr lang="en-GB" sz="2800" dirty="0" smtClean="0"/>
              <a:t>` </a:t>
            </a:r>
            <a:r>
              <a:rPr lang="en-GB" sz="2800" dirty="0" err="1" smtClean="0"/>
              <a:t>հիմնվելով</a:t>
            </a:r>
            <a:r>
              <a:rPr lang="en-GB" sz="2800" dirty="0" smtClean="0"/>
              <a:t> ՀԿ-</a:t>
            </a:r>
            <a:r>
              <a:rPr lang="en-GB" sz="2800" dirty="0" err="1" smtClean="0"/>
              <a:t>ների</a:t>
            </a:r>
            <a:r>
              <a:rPr lang="en-GB" sz="2800" dirty="0" smtClean="0"/>
              <a:t> </a:t>
            </a:r>
            <a:r>
              <a:rPr lang="en-GB" sz="2800" dirty="0" err="1" smtClean="0"/>
              <a:t>հետ</a:t>
            </a:r>
            <a:r>
              <a:rPr lang="en-GB" sz="2800" dirty="0" smtClean="0"/>
              <a:t> </a:t>
            </a:r>
            <a:r>
              <a:rPr lang="en-GB" sz="2800" dirty="0" err="1" smtClean="0"/>
              <a:t>խորհրդակցությունների</a:t>
            </a:r>
            <a:r>
              <a:rPr lang="en-GB" sz="2800" dirty="0" smtClean="0"/>
              <a:t> </a:t>
            </a:r>
            <a:r>
              <a:rPr lang="en-GB" sz="2800" dirty="0" err="1" smtClean="0"/>
              <a:t>վրա</a:t>
            </a:r>
            <a:endParaRPr lang="ru-RU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663</TotalTime>
  <Words>264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Pixel</vt:lpstr>
      <vt:lpstr>Հանրային մասնակցությունը &lt;&lt;Ջուր և առողջություն&gt;&gt; արձանագրության իրականացման  գործում</vt:lpstr>
      <vt:lpstr>Հանրային մասնակցության մասին ուղեցույցը` ըստ արձանագրության</vt:lpstr>
      <vt:lpstr>Ուղեցույց` կոնկրետ ինստիտուցիոնալ միջոցառումներ</vt:lpstr>
      <vt:lpstr>Ուղեցույց` կոնկրետ ինստիտուցիոնալ միջոցառումներ</vt:lpstr>
      <vt:lpstr>Միջազգային մակարդակում</vt:lpstr>
      <vt:lpstr>Միջազգային մակարդակում</vt:lpstr>
      <vt:lpstr>ՀԿՀԱԱՇՄ գործունեությունը միջազգային   մակարդակով </vt:lpstr>
      <vt:lpstr>ՀԿՀԱԱՇՄ գործունեությունը տարածաշրջանային մակարդակով</vt:lpstr>
      <vt:lpstr>Նպատակների սահմանման գործընթացը Հայաստանում</vt:lpstr>
      <vt:lpstr>ՀԿՀԱԱՇՄ գործունեությունը ազգային մակարդակով</vt:lpstr>
      <vt:lpstr>Տեղական մակարդակում </vt:lpstr>
      <vt:lpstr>Հայանիստի էկոսան զուգարանը</vt:lpstr>
      <vt:lpstr>Տեղական մակարդակում </vt:lpstr>
      <vt:lpstr>Շնորհակալություն www.awhhe.am 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Fine User</dc:creator>
  <cp:lastModifiedBy>Emma</cp:lastModifiedBy>
  <cp:revision>110</cp:revision>
  <cp:lastPrinted>1601-01-01T00:00:00Z</cp:lastPrinted>
  <dcterms:created xsi:type="dcterms:W3CDTF">2009-12-09T07:45:36Z</dcterms:created>
  <dcterms:modified xsi:type="dcterms:W3CDTF">2014-04-15T03:03:07Z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TC010690541033</vt:lpwstr>
  </property>
</Properties>
</file>