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1"/>
  </p:notesMasterIdLst>
  <p:sldIdLst>
    <p:sldId id="272" r:id="rId2"/>
    <p:sldId id="296" r:id="rId3"/>
    <p:sldId id="294" r:id="rId4"/>
    <p:sldId id="300" r:id="rId5"/>
    <p:sldId id="295" r:id="rId6"/>
    <p:sldId id="301" r:id="rId7"/>
    <p:sldId id="278" r:id="rId8"/>
    <p:sldId id="302" r:id="rId9"/>
    <p:sldId id="304" r:id="rId10"/>
    <p:sldId id="305" r:id="rId11"/>
    <p:sldId id="306" r:id="rId12"/>
    <p:sldId id="273" r:id="rId13"/>
    <p:sldId id="303" r:id="rId14"/>
    <p:sldId id="307" r:id="rId15"/>
    <p:sldId id="281" r:id="rId16"/>
    <p:sldId id="309" r:id="rId17"/>
    <p:sldId id="291" r:id="rId18"/>
    <p:sldId id="310" r:id="rId19"/>
    <p:sldId id="299" r:id="rId20"/>
    <p:sldId id="311" r:id="rId21"/>
    <p:sldId id="287" r:id="rId22"/>
    <p:sldId id="289" r:id="rId23"/>
    <p:sldId id="313" r:id="rId24"/>
    <p:sldId id="314" r:id="rId25"/>
    <p:sldId id="315" r:id="rId26"/>
    <p:sldId id="316" r:id="rId27"/>
    <p:sldId id="298" r:id="rId28"/>
    <p:sldId id="312" r:id="rId29"/>
    <p:sldId id="297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CCFF"/>
    <a:srgbClr val="4F0801"/>
    <a:srgbClr val="45537B"/>
    <a:srgbClr val="54BE86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47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a typeface="Arial" charset="0"/>
              </a:defRPr>
            </a:lvl1pPr>
          </a:lstStyle>
          <a:p>
            <a:pPr>
              <a:defRPr/>
            </a:pPr>
            <a:fld id="{23C0B681-1DD9-48CD-AFB7-759F9E31D038}" type="datetimeFigureOut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a typeface="Arial" charset="0"/>
              </a:defRPr>
            </a:lvl1pPr>
          </a:lstStyle>
          <a:p>
            <a:pPr>
              <a:defRPr/>
            </a:pPr>
            <a:fld id="{C7B5F4F4-B258-4D07-914F-36958BE01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6D9F5-F94C-4AB2-A922-55AEC50B5E89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E8CE9-42FA-4243-95C0-76D990727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C6479-A4FD-4BC6-9362-A55E1952EBED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FCB7E-13FD-4E86-937D-57F14BC55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F3F45-6528-4B72-B29A-F6499530E8AE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B80D8-C9F7-4D26-AC0F-448E13F57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6B936-4998-4061-97AF-255AAEADADA4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ED03D-94B6-414E-B16C-A3E90BDC5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45178-B4DE-421E-BF3D-10974B9132EA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7170B-D402-4A38-8273-126C06765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E1ECD-51C3-4DC3-8CD7-84B4552ACC51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98EC1-5969-4FF6-897C-6C612F3F8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4FD8C-8719-46DA-BB7B-408C5C88945E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5F32A-E936-4290-A71A-1E765218F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12CA3-F6C5-4F60-98BB-4A5FE8492F73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93092-41B3-4981-8CB7-805D50A7C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A27CE-6AAB-4273-A196-784A833A0F3A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B3716-6F02-475A-9061-4BEEAA132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8013D-EC98-4EFE-B242-987F1DA13C1C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33D17-B064-4DC0-8E89-8F4413B2F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8FE5F-C0C0-4692-AFC5-4C4E353EB500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583E6-FA2E-4D31-A4D9-D8B4CFE06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ea typeface="Arial" charset="0"/>
              </a:defRPr>
            </a:lvl1pPr>
          </a:lstStyle>
          <a:p>
            <a:pPr>
              <a:defRPr/>
            </a:pPr>
            <a:fld id="{B0FEC3A4-00A7-45EF-BC12-BFEF820903F9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ea typeface="Arial" charset="0"/>
              </a:defRPr>
            </a:lvl1pPr>
          </a:lstStyle>
          <a:p>
            <a:pPr>
              <a:defRPr/>
            </a:pPr>
            <a:fld id="{B4497F99-954D-4D87-A5C6-7C21C17E1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1" r:id="rId2"/>
    <p:sldLayoutId id="2147483720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21" r:id="rId9"/>
    <p:sldLayoutId id="2147483717" r:id="rId10"/>
    <p:sldLayoutId id="2147483718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851775" cy="3200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3600" dirty="0" smtClean="0"/>
              <a:t>&lt;&lt;</a:t>
            </a:r>
            <a:r>
              <a:rPr lang="en-GB" sz="3600" dirty="0" err="1" smtClean="0"/>
              <a:t>Ջուր</a:t>
            </a:r>
            <a:r>
              <a:rPr lang="en-GB" sz="3600" dirty="0" smtClean="0"/>
              <a:t> և </a:t>
            </a:r>
            <a:r>
              <a:rPr lang="en-GB" sz="3600" dirty="0" err="1" smtClean="0"/>
              <a:t>առողջություն</a:t>
            </a:r>
            <a:r>
              <a:rPr lang="en-GB" sz="3600" dirty="0" smtClean="0"/>
              <a:t>&gt;&gt; </a:t>
            </a:r>
            <a:r>
              <a:rPr lang="en-GB" sz="3600" dirty="0" err="1" smtClean="0"/>
              <a:t>Արձանագրության</a:t>
            </a:r>
            <a:r>
              <a:rPr lang="en-GB" sz="3600" dirty="0" smtClean="0"/>
              <a:t> </a:t>
            </a:r>
            <a:r>
              <a:rPr lang="en-GB" sz="3600" dirty="0" err="1" smtClean="0"/>
              <a:t>շրջանակում</a:t>
            </a:r>
            <a:r>
              <a:rPr lang="en-GB" sz="3600" dirty="0" smtClean="0"/>
              <a:t> </a:t>
            </a:r>
            <a:r>
              <a:rPr lang="en-GB" sz="3600" dirty="0" err="1" smtClean="0"/>
              <a:t>ազգային</a:t>
            </a:r>
            <a:r>
              <a:rPr lang="en-GB" sz="3600" dirty="0" smtClean="0"/>
              <a:t> </a:t>
            </a:r>
            <a:r>
              <a:rPr lang="en-GB" sz="3600" dirty="0" err="1" smtClean="0"/>
              <a:t>թիրախների</a:t>
            </a:r>
            <a:r>
              <a:rPr lang="en-GB" sz="3600" dirty="0" smtClean="0"/>
              <a:t> </a:t>
            </a:r>
            <a:r>
              <a:rPr lang="en-GB" sz="3600" dirty="0" err="1" smtClean="0"/>
              <a:t>նախնական</a:t>
            </a:r>
            <a:r>
              <a:rPr lang="en-GB" sz="3600" dirty="0" smtClean="0"/>
              <a:t> </a:t>
            </a:r>
            <a:r>
              <a:rPr lang="en-GB" sz="3600" dirty="0" err="1" smtClean="0"/>
              <a:t>արդյունքները</a:t>
            </a:r>
            <a:endParaRPr lang="en-US" sz="3600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7854950" cy="1600199"/>
          </a:xfrm>
        </p:spPr>
        <p:txBody>
          <a:bodyPr/>
          <a:lstStyle/>
          <a:p>
            <a:pPr marR="0" algn="ctr"/>
            <a:r>
              <a:rPr lang="en-US" dirty="0" err="1" smtClean="0"/>
              <a:t>Էմմա</a:t>
            </a:r>
            <a:r>
              <a:rPr lang="en-US" dirty="0" smtClean="0"/>
              <a:t> </a:t>
            </a:r>
            <a:r>
              <a:rPr lang="en-US" dirty="0" err="1" smtClean="0"/>
              <a:t>Անախասյան</a:t>
            </a:r>
            <a:endParaRPr lang="en-US" dirty="0" smtClean="0"/>
          </a:p>
          <a:p>
            <a:pPr marR="0" algn="ctr"/>
            <a:r>
              <a:rPr lang="hy-AM" dirty="0" smtClean="0"/>
              <a:t>Փ</a:t>
            </a:r>
            <a:r>
              <a:rPr lang="en-US" dirty="0" err="1" smtClean="0"/>
              <a:t>որձագետ</a:t>
            </a:r>
            <a:endParaRPr lang="en-US" dirty="0" smtClean="0"/>
          </a:p>
          <a:p>
            <a:pPr marR="0" algn="ctr"/>
            <a:r>
              <a:rPr lang="en-US" dirty="0" err="1" smtClean="0"/>
              <a:t>Երևան</a:t>
            </a:r>
            <a:r>
              <a:rPr lang="en-US" dirty="0" smtClean="0"/>
              <a:t>, 15 </a:t>
            </a:r>
            <a:r>
              <a:rPr lang="en-US" dirty="0" err="1" smtClean="0"/>
              <a:t>ապրիլի</a:t>
            </a:r>
            <a:r>
              <a:rPr lang="en-US" dirty="0" smtClean="0"/>
              <a:t>, 2014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/>
          <a:lstStyle/>
          <a:p>
            <a:pPr algn="ctr"/>
            <a:r>
              <a:rPr lang="en-US" sz="3200" dirty="0" err="1" smtClean="0"/>
              <a:t>Առաջարկվող</a:t>
            </a:r>
            <a:r>
              <a:rPr lang="en-US" sz="3200" dirty="0" smtClean="0"/>
              <a:t> </a:t>
            </a:r>
            <a:r>
              <a:rPr lang="en-US" sz="3200" dirty="0" err="1" smtClean="0"/>
              <a:t>թիրախներ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1"/>
          </a:xfrm>
        </p:spPr>
        <p:txBody>
          <a:bodyPr/>
          <a:lstStyle/>
          <a:p>
            <a:pPr lvl="0"/>
            <a:r>
              <a:rPr lang="fr-FR" dirty="0" smtClean="0"/>
              <a:t>Ջ</a:t>
            </a:r>
            <a:r>
              <a:rPr lang="en-US" dirty="0" err="1" smtClean="0"/>
              <a:t>րամատակարար</a:t>
            </a:r>
            <a:r>
              <a:rPr lang="en-US" dirty="0" smtClean="0"/>
              <a:t> </a:t>
            </a:r>
            <a:r>
              <a:rPr lang="en-US" dirty="0" err="1" smtClean="0"/>
              <a:t>միջազգային</a:t>
            </a:r>
            <a:r>
              <a:rPr lang="en-US" dirty="0" smtClean="0"/>
              <a:t> </a:t>
            </a:r>
            <a:r>
              <a:rPr lang="en-US" dirty="0" err="1" smtClean="0"/>
              <a:t>օպերատորների</a:t>
            </a:r>
            <a:r>
              <a:rPr lang="en-US" dirty="0" smtClean="0"/>
              <a:t> </a:t>
            </a:r>
            <a:r>
              <a:rPr lang="en-US" dirty="0" err="1" smtClean="0"/>
              <a:t>կողմից</a:t>
            </a:r>
            <a:r>
              <a:rPr lang="en-US" dirty="0" smtClean="0"/>
              <a:t> </a:t>
            </a:r>
            <a:r>
              <a:rPr lang="fr-FR" dirty="0" smtClean="0"/>
              <a:t>560 </a:t>
            </a:r>
            <a:r>
              <a:rPr lang="en-US" dirty="0" err="1" smtClean="0"/>
              <a:t>չսպասարկվող</a:t>
            </a:r>
            <a:r>
              <a:rPr lang="en-US" dirty="0" smtClean="0"/>
              <a:t> </a:t>
            </a:r>
            <a:r>
              <a:rPr lang="en-US" dirty="0" err="1" smtClean="0"/>
              <a:t>գյուղական</a:t>
            </a:r>
            <a:r>
              <a:rPr lang="en-US" dirty="0" smtClean="0"/>
              <a:t> </a:t>
            </a:r>
            <a:r>
              <a:rPr lang="en-US" dirty="0" err="1" smtClean="0"/>
              <a:t>համայնքներից</a:t>
            </a:r>
            <a:r>
              <a:rPr lang="en-US" dirty="0" smtClean="0"/>
              <a:t> </a:t>
            </a:r>
            <a:r>
              <a:rPr lang="en-US" dirty="0" err="1" smtClean="0"/>
              <a:t>բնակչությանը</a:t>
            </a:r>
            <a:r>
              <a:rPr lang="en-US" dirty="0" smtClean="0"/>
              <a:t> </a:t>
            </a:r>
            <a:r>
              <a:rPr lang="en-US" dirty="0" err="1" smtClean="0"/>
              <a:t>հասանելի</a:t>
            </a:r>
            <a:r>
              <a:rPr lang="en-US" dirty="0" smtClean="0"/>
              <a:t> և </a:t>
            </a:r>
            <a:r>
              <a:rPr lang="en-US" dirty="0" err="1" smtClean="0"/>
              <a:t>որակյալ</a:t>
            </a:r>
            <a:r>
              <a:rPr lang="en-US" dirty="0" smtClean="0"/>
              <a:t> </a:t>
            </a:r>
            <a:r>
              <a:rPr lang="en-US" dirty="0" err="1" smtClean="0"/>
              <a:t>խմելու</a:t>
            </a:r>
            <a:r>
              <a:rPr lang="en-US" dirty="0" smtClean="0"/>
              <a:t> </a:t>
            </a:r>
            <a:r>
              <a:rPr lang="en-US" dirty="0" err="1" smtClean="0"/>
              <a:t>ջրով</a:t>
            </a:r>
            <a:r>
              <a:rPr lang="en-US" dirty="0" smtClean="0"/>
              <a:t> </a:t>
            </a:r>
            <a:r>
              <a:rPr lang="en-US" dirty="0" err="1" smtClean="0"/>
              <a:t>ապահովումը</a:t>
            </a:r>
            <a:r>
              <a:rPr lang="fr-FR" dirty="0" smtClean="0"/>
              <a:t> (2015 </a:t>
            </a:r>
            <a:r>
              <a:rPr lang="en-US" dirty="0" smtClean="0"/>
              <a:t>թ</a:t>
            </a:r>
            <a:r>
              <a:rPr lang="fr-FR" dirty="0" smtClean="0"/>
              <a:t>.-</a:t>
            </a:r>
            <a:r>
              <a:rPr lang="fr-FR" dirty="0" err="1" smtClean="0"/>
              <a:t>ին</a:t>
            </a:r>
            <a:r>
              <a:rPr lang="fr-FR" dirty="0" smtClean="0"/>
              <a:t>` </a:t>
            </a:r>
            <a:r>
              <a:rPr lang="fr-FR" dirty="0" err="1" smtClean="0"/>
              <a:t>մինչև</a:t>
            </a:r>
            <a:r>
              <a:rPr lang="fr-FR" dirty="0" smtClean="0"/>
              <a:t> 10 </a:t>
            </a:r>
            <a:r>
              <a:rPr lang="en-US" dirty="0" err="1" smtClean="0"/>
              <a:t>գյուղի</a:t>
            </a:r>
            <a:r>
              <a:rPr lang="en-US" dirty="0" smtClean="0"/>
              <a:t> </a:t>
            </a:r>
            <a:r>
              <a:rPr lang="en-US" dirty="0" err="1" smtClean="0"/>
              <a:t>բնակչությանը</a:t>
            </a:r>
            <a:r>
              <a:rPr lang="fr-FR" dirty="0" smtClean="0"/>
              <a:t>, 2020 </a:t>
            </a:r>
            <a:r>
              <a:rPr lang="en-US" dirty="0" smtClean="0"/>
              <a:t>թ</a:t>
            </a:r>
            <a:r>
              <a:rPr lang="fr-FR" dirty="0" smtClean="0"/>
              <a:t>.-</a:t>
            </a:r>
            <a:r>
              <a:rPr lang="fr-FR" dirty="0" err="1" smtClean="0"/>
              <a:t>ին</a:t>
            </a:r>
            <a:r>
              <a:rPr lang="fr-FR" dirty="0" smtClean="0"/>
              <a:t>` </a:t>
            </a:r>
            <a:r>
              <a:rPr lang="fr-FR" dirty="0" err="1" smtClean="0"/>
              <a:t>մինչև</a:t>
            </a:r>
            <a:r>
              <a:rPr lang="fr-FR" dirty="0" smtClean="0"/>
              <a:t> 50 </a:t>
            </a:r>
            <a:r>
              <a:rPr lang="en-US" dirty="0" err="1" smtClean="0"/>
              <a:t>գյուղի</a:t>
            </a:r>
            <a:r>
              <a:rPr lang="en-US" dirty="0" smtClean="0"/>
              <a:t> </a:t>
            </a:r>
            <a:r>
              <a:rPr lang="en-US" dirty="0" err="1" smtClean="0"/>
              <a:t>բնակչությանը</a:t>
            </a:r>
            <a:r>
              <a:rPr lang="fr-FR" dirty="0" smtClean="0"/>
              <a:t>)  </a:t>
            </a:r>
            <a:endParaRPr lang="en-US" dirty="0" smtClean="0"/>
          </a:p>
          <a:p>
            <a:r>
              <a:rPr lang="fr-FR" dirty="0" smtClean="0"/>
              <a:t> Ջ</a:t>
            </a:r>
            <a:r>
              <a:rPr lang="en-US" dirty="0" err="1" smtClean="0"/>
              <a:t>րամատակարար</a:t>
            </a:r>
            <a:r>
              <a:rPr lang="en-US" dirty="0" smtClean="0"/>
              <a:t> </a:t>
            </a:r>
            <a:r>
              <a:rPr lang="en-US" dirty="0" err="1" smtClean="0"/>
              <a:t>միջազգային</a:t>
            </a:r>
            <a:r>
              <a:rPr lang="en-US" dirty="0" smtClean="0"/>
              <a:t> </a:t>
            </a:r>
            <a:r>
              <a:rPr lang="en-US" dirty="0" err="1" smtClean="0"/>
              <a:t>օպերատորների</a:t>
            </a:r>
            <a:r>
              <a:rPr lang="fr-FR" dirty="0" smtClean="0"/>
              <a:t>  </a:t>
            </a:r>
            <a:r>
              <a:rPr lang="en-US" dirty="0" err="1" smtClean="0"/>
              <a:t>ջրամատակարարման</a:t>
            </a:r>
            <a:r>
              <a:rPr lang="en-US" dirty="0" smtClean="0"/>
              <a:t> </a:t>
            </a:r>
            <a:r>
              <a:rPr lang="en-US" dirty="0" err="1" smtClean="0"/>
              <a:t>համակարգերում</a:t>
            </a:r>
            <a:r>
              <a:rPr lang="en-US" dirty="0" smtClean="0"/>
              <a:t> </a:t>
            </a:r>
            <a:r>
              <a:rPr lang="en-US" dirty="0" err="1" smtClean="0"/>
              <a:t>սանիտարական</a:t>
            </a:r>
            <a:r>
              <a:rPr lang="en-US" dirty="0" smtClean="0"/>
              <a:t> </a:t>
            </a:r>
            <a:r>
              <a:rPr lang="en-US" dirty="0" err="1" smtClean="0"/>
              <a:t>գոտիների</a:t>
            </a:r>
            <a:r>
              <a:rPr lang="en-US" dirty="0" smtClean="0"/>
              <a:t> </a:t>
            </a:r>
            <a:r>
              <a:rPr lang="en-US" dirty="0" err="1" smtClean="0"/>
              <a:t>վերականգնում</a:t>
            </a:r>
            <a:r>
              <a:rPr lang="fr-FR" dirty="0" smtClean="0"/>
              <a:t> </a:t>
            </a:r>
            <a:r>
              <a:rPr lang="fr-FR" dirty="0" err="1" smtClean="0"/>
              <a:t>կամ</a:t>
            </a:r>
            <a:r>
              <a:rPr lang="fr-FR" dirty="0" smtClean="0"/>
              <a:t> </a:t>
            </a:r>
            <a:r>
              <a:rPr lang="en-US" dirty="0" err="1" smtClean="0"/>
              <a:t>նորերի</a:t>
            </a:r>
            <a:r>
              <a:rPr lang="en-US" dirty="0" smtClean="0"/>
              <a:t> </a:t>
            </a:r>
            <a:r>
              <a:rPr lang="en-US" dirty="0" err="1" smtClean="0"/>
              <a:t>կառուցում</a:t>
            </a:r>
            <a:r>
              <a:rPr lang="en-US" dirty="0" smtClean="0"/>
              <a:t> </a:t>
            </a:r>
            <a:r>
              <a:rPr lang="fr-FR" dirty="0" smtClean="0"/>
              <a:t>(</a:t>
            </a:r>
            <a:r>
              <a:rPr lang="af-ZA" dirty="0" smtClean="0"/>
              <a:t>2015 </a:t>
            </a:r>
            <a:r>
              <a:rPr lang="en-US" dirty="0" smtClean="0"/>
              <a:t>թ</a:t>
            </a:r>
            <a:r>
              <a:rPr lang="fr-FR" dirty="0" smtClean="0"/>
              <a:t>.-</a:t>
            </a:r>
            <a:r>
              <a:rPr lang="fr-FR" dirty="0" err="1" smtClean="0"/>
              <a:t>ին</a:t>
            </a:r>
            <a:r>
              <a:rPr lang="fr-FR" dirty="0" smtClean="0"/>
              <a:t>` </a:t>
            </a:r>
            <a:r>
              <a:rPr lang="fr-FR" dirty="0" err="1" smtClean="0"/>
              <a:t>մինչև</a:t>
            </a:r>
            <a:r>
              <a:rPr lang="fr-FR" dirty="0" smtClean="0"/>
              <a:t> 10 </a:t>
            </a:r>
            <a:r>
              <a:rPr lang="en-US" dirty="0" err="1" smtClean="0"/>
              <a:t>սանիտարական</a:t>
            </a:r>
            <a:r>
              <a:rPr lang="en-US" dirty="0" smtClean="0"/>
              <a:t> </a:t>
            </a:r>
            <a:r>
              <a:rPr lang="en-US" dirty="0" err="1" smtClean="0"/>
              <a:t>գոտի</a:t>
            </a:r>
            <a:r>
              <a:rPr lang="fr-FR" dirty="0" smtClean="0"/>
              <a:t>, 2020 </a:t>
            </a:r>
            <a:r>
              <a:rPr lang="en-US" dirty="0" smtClean="0"/>
              <a:t>թ</a:t>
            </a:r>
            <a:r>
              <a:rPr lang="fr-FR" dirty="0" smtClean="0"/>
              <a:t>.-</a:t>
            </a:r>
            <a:r>
              <a:rPr lang="fr-FR" dirty="0" err="1" smtClean="0"/>
              <a:t>ին</a:t>
            </a:r>
            <a:r>
              <a:rPr lang="fr-FR" dirty="0" smtClean="0"/>
              <a:t>` </a:t>
            </a:r>
            <a:r>
              <a:rPr lang="fr-FR" dirty="0" err="1" smtClean="0"/>
              <a:t>մինչև</a:t>
            </a:r>
            <a:r>
              <a:rPr lang="fr-FR" dirty="0" smtClean="0"/>
              <a:t> 30 </a:t>
            </a:r>
            <a:r>
              <a:rPr lang="en-US" dirty="0" err="1" smtClean="0"/>
              <a:t>սանիտարական</a:t>
            </a:r>
            <a:r>
              <a:rPr lang="en-US" dirty="0" smtClean="0"/>
              <a:t>  </a:t>
            </a:r>
            <a:r>
              <a:rPr lang="en-US" dirty="0" err="1" smtClean="0"/>
              <a:t>գոտի</a:t>
            </a:r>
            <a:r>
              <a:rPr lang="fr-FR" dirty="0" smtClean="0"/>
              <a:t>)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pPr algn="ctr"/>
            <a:r>
              <a:rPr lang="en-US" sz="3200" dirty="0" err="1" smtClean="0"/>
              <a:t>Առաջարկվող</a:t>
            </a:r>
            <a:r>
              <a:rPr lang="en-US" sz="3200" dirty="0" smtClean="0"/>
              <a:t> </a:t>
            </a:r>
            <a:r>
              <a:rPr lang="en-US" sz="3200" dirty="0" err="1" smtClean="0"/>
              <a:t>թիրախներ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1"/>
          </a:xfrm>
        </p:spPr>
        <p:txBody>
          <a:bodyPr/>
          <a:lstStyle/>
          <a:p>
            <a:pPr lvl="0"/>
            <a:r>
              <a:rPr lang="af-ZA" dirty="0" smtClean="0"/>
              <a:t>Միջազգային օպերատորների սպասարկման ջրամատակարարման համակարգերում </a:t>
            </a:r>
            <a:r>
              <a:rPr lang="hy-AM" dirty="0" smtClean="0"/>
              <a:t>ջրի կորստի մակարդակ</a:t>
            </a:r>
            <a:r>
              <a:rPr lang="en-US" dirty="0" smtClean="0"/>
              <a:t>ի </a:t>
            </a:r>
            <a:r>
              <a:rPr lang="en-US" dirty="0" err="1" smtClean="0"/>
              <a:t>նվազեցում</a:t>
            </a:r>
            <a:r>
              <a:rPr lang="en-US" dirty="0" smtClean="0"/>
              <a:t> </a:t>
            </a:r>
            <a:r>
              <a:rPr lang="fr-FR" dirty="0" smtClean="0"/>
              <a:t>(</a:t>
            </a:r>
            <a:r>
              <a:rPr lang="af-ZA" dirty="0" smtClean="0"/>
              <a:t>2015 թ.-ին </a:t>
            </a:r>
            <a:r>
              <a:rPr lang="fr-FR" dirty="0" err="1" smtClean="0"/>
              <a:t>մինչև</a:t>
            </a:r>
            <a:r>
              <a:rPr lang="fr-FR" dirty="0" smtClean="0"/>
              <a:t> 5 %, 2017թ.-</a:t>
            </a:r>
            <a:r>
              <a:rPr lang="fr-FR" dirty="0" err="1" smtClean="0"/>
              <a:t>ին</a:t>
            </a:r>
            <a:r>
              <a:rPr lang="fr-FR" dirty="0" smtClean="0"/>
              <a:t>` </a:t>
            </a:r>
            <a:r>
              <a:rPr lang="fr-FR" dirty="0" err="1" smtClean="0"/>
              <a:t>մինչև</a:t>
            </a:r>
            <a:r>
              <a:rPr lang="fr-FR" dirty="0" smtClean="0"/>
              <a:t> 7 %, 2020 </a:t>
            </a:r>
            <a:r>
              <a:rPr lang="en-US" dirty="0" smtClean="0"/>
              <a:t>թ</a:t>
            </a:r>
            <a:r>
              <a:rPr lang="fr-FR" dirty="0" smtClean="0"/>
              <a:t>. -</a:t>
            </a:r>
            <a:r>
              <a:rPr lang="fr-FR" dirty="0" err="1" smtClean="0"/>
              <a:t>ին</a:t>
            </a:r>
            <a:r>
              <a:rPr lang="fr-FR" dirty="0" smtClean="0"/>
              <a:t>` </a:t>
            </a:r>
            <a:r>
              <a:rPr lang="fr-FR" dirty="0" err="1" smtClean="0"/>
              <a:t>մինչև</a:t>
            </a:r>
            <a:r>
              <a:rPr lang="fr-FR" dirty="0" smtClean="0"/>
              <a:t> 10 %) </a:t>
            </a:r>
            <a:endParaRPr lang="en-US" dirty="0" smtClean="0"/>
          </a:p>
          <a:p>
            <a:r>
              <a:rPr lang="fr-FR" dirty="0" smtClean="0"/>
              <a:t>  </a:t>
            </a:r>
            <a:r>
              <a:rPr lang="en-US" dirty="0" err="1" smtClean="0"/>
              <a:t>Մասնագիտական</a:t>
            </a:r>
            <a:r>
              <a:rPr lang="en-US" dirty="0" smtClean="0"/>
              <a:t> </a:t>
            </a:r>
            <a:r>
              <a:rPr lang="en-US" dirty="0" err="1" smtClean="0"/>
              <a:t>կադրերի</a:t>
            </a:r>
            <a:r>
              <a:rPr lang="en-US" dirty="0" smtClean="0"/>
              <a:t> </a:t>
            </a:r>
            <a:r>
              <a:rPr lang="en-US" dirty="0" err="1" smtClean="0"/>
              <a:t>վերապատրաստում</a:t>
            </a:r>
            <a:r>
              <a:rPr lang="en-US" dirty="0" smtClean="0"/>
              <a:t> </a:t>
            </a:r>
            <a:r>
              <a:rPr lang="en-US" dirty="0" err="1" smtClean="0"/>
              <a:t>ջրամատակարար</a:t>
            </a:r>
            <a:r>
              <a:rPr lang="en-US" dirty="0" smtClean="0"/>
              <a:t> </a:t>
            </a:r>
            <a:r>
              <a:rPr lang="en-US" dirty="0" err="1" smtClean="0"/>
              <a:t>միջազգային</a:t>
            </a:r>
            <a:r>
              <a:rPr lang="en-US" dirty="0" smtClean="0"/>
              <a:t> </a:t>
            </a:r>
            <a:r>
              <a:rPr lang="en-US" dirty="0" err="1" smtClean="0"/>
              <a:t>օպերատորների</a:t>
            </a:r>
            <a:r>
              <a:rPr lang="en-US" dirty="0" smtClean="0"/>
              <a:t> </a:t>
            </a:r>
            <a:r>
              <a:rPr lang="en-US" dirty="0" err="1" smtClean="0"/>
              <a:t>համակարգերում</a:t>
            </a:r>
            <a:r>
              <a:rPr lang="fr-FR" dirty="0" smtClean="0"/>
              <a:t> (2014 </a:t>
            </a:r>
            <a:r>
              <a:rPr lang="en-US" dirty="0" smtClean="0"/>
              <a:t>թ</a:t>
            </a:r>
            <a:r>
              <a:rPr lang="fr-FR" dirty="0" smtClean="0"/>
              <a:t>.-</a:t>
            </a:r>
            <a:r>
              <a:rPr lang="fr-FR" dirty="0" err="1" smtClean="0"/>
              <a:t>ին</a:t>
            </a:r>
            <a:r>
              <a:rPr lang="fr-FR" dirty="0" smtClean="0"/>
              <a:t>` </a:t>
            </a:r>
            <a:r>
              <a:rPr lang="fr-FR" dirty="0" err="1" smtClean="0"/>
              <a:t>մինչև</a:t>
            </a:r>
            <a:r>
              <a:rPr lang="fr-FR" dirty="0" smtClean="0"/>
              <a:t> 10, 2016 </a:t>
            </a:r>
            <a:r>
              <a:rPr lang="en-US" dirty="0" smtClean="0"/>
              <a:t>թ</a:t>
            </a:r>
            <a:r>
              <a:rPr lang="fr-FR" dirty="0" smtClean="0"/>
              <a:t>.-</a:t>
            </a:r>
            <a:r>
              <a:rPr lang="fr-FR" dirty="0" err="1" smtClean="0"/>
              <a:t>ին</a:t>
            </a:r>
            <a:r>
              <a:rPr lang="fr-FR" dirty="0" smtClean="0"/>
              <a:t>` </a:t>
            </a:r>
            <a:r>
              <a:rPr lang="fr-FR" dirty="0" err="1" smtClean="0"/>
              <a:t>մինչև</a:t>
            </a:r>
            <a:r>
              <a:rPr lang="fr-FR" dirty="0" smtClean="0"/>
              <a:t> 10, 2018 </a:t>
            </a:r>
            <a:r>
              <a:rPr lang="en-US" dirty="0" smtClean="0"/>
              <a:t>թ</a:t>
            </a:r>
            <a:r>
              <a:rPr lang="fr-FR" dirty="0" smtClean="0"/>
              <a:t>.-</a:t>
            </a:r>
            <a:r>
              <a:rPr lang="fr-FR" dirty="0" err="1" smtClean="0"/>
              <a:t>ին</a:t>
            </a:r>
            <a:r>
              <a:rPr lang="fr-FR" dirty="0" smtClean="0"/>
              <a:t>` </a:t>
            </a:r>
            <a:r>
              <a:rPr lang="fr-FR" dirty="0" err="1" smtClean="0"/>
              <a:t>մինչև</a:t>
            </a:r>
            <a:r>
              <a:rPr lang="fr-FR" dirty="0" smtClean="0"/>
              <a:t> 10, 2020 </a:t>
            </a:r>
            <a:r>
              <a:rPr lang="en-US" dirty="0" smtClean="0"/>
              <a:t>թ</a:t>
            </a:r>
            <a:r>
              <a:rPr lang="fr-FR" dirty="0" smtClean="0"/>
              <a:t>.-</a:t>
            </a:r>
            <a:r>
              <a:rPr lang="fr-FR" dirty="0" err="1" smtClean="0"/>
              <a:t>ին</a:t>
            </a:r>
            <a:r>
              <a:rPr lang="fr-FR" dirty="0" smtClean="0"/>
              <a:t>` </a:t>
            </a:r>
            <a:r>
              <a:rPr lang="fr-FR" dirty="0" err="1" smtClean="0"/>
              <a:t>մինչև</a:t>
            </a:r>
            <a:r>
              <a:rPr lang="fr-FR" dirty="0" smtClean="0"/>
              <a:t> 10 </a:t>
            </a:r>
            <a:r>
              <a:rPr lang="en-US" dirty="0" err="1" smtClean="0"/>
              <a:t>մարդ</a:t>
            </a:r>
            <a:r>
              <a:rPr lang="fr-FR" dirty="0" smtClean="0"/>
              <a:t>)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algn="ctr"/>
            <a:r>
              <a:rPr lang="en-US" sz="3600" smtClean="0"/>
              <a:t>IV-Ջրահեռացման </a:t>
            </a:r>
            <a:r>
              <a:rPr lang="hy-AM" sz="3600" smtClean="0"/>
              <a:t>մատչելիություն</a:t>
            </a:r>
            <a:endParaRPr lang="en-US" sz="360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hy-AM" sz="2400" dirty="0" smtClean="0"/>
              <a:t>Արդեն 20 տարուց ավել ջրահեռացման համակարգում բավարար շահագործման ու պահպանության ծախսեր չեն իրականացվել: </a:t>
            </a:r>
            <a:endParaRPr lang="en-US" sz="2400" dirty="0" smtClean="0"/>
          </a:p>
          <a:p>
            <a:r>
              <a:rPr lang="hy-AM" sz="2400" dirty="0" smtClean="0"/>
              <a:t>Մաքրման կայանների բացակայությունը</a:t>
            </a:r>
            <a:r>
              <a:rPr lang="en-US" sz="2400" dirty="0" smtClean="0"/>
              <a:t> </a:t>
            </a:r>
            <a:r>
              <a:rPr lang="hy-AM" sz="2400" dirty="0" smtClean="0"/>
              <a:t>պատճառ են դարձել, որ բնակավայրերը վեր են աճել շրջակա միջավայրի խոշոր աղտոտողների: </a:t>
            </a:r>
            <a:endParaRPr lang="ru-RU" sz="2400" dirty="0" smtClean="0"/>
          </a:p>
          <a:p>
            <a:r>
              <a:rPr lang="hy-AM" sz="2400" dirty="0" smtClean="0"/>
              <a:t>Բնակավայրերի կենցաղային, որոշ քաղաքներում նաև արտադրական կեղտաջրերը առանց մաքրվելու լցվում են մակերևութային ջրային օբյեկտներ</a:t>
            </a:r>
            <a:r>
              <a:rPr lang="en-US" sz="2400" dirty="0" smtClean="0"/>
              <a:t>ը</a:t>
            </a:r>
            <a:r>
              <a:rPr lang="hy-AM" sz="2400" dirty="0" smtClean="0"/>
              <a:t>: </a:t>
            </a:r>
            <a:endParaRPr lang="en-US" sz="2400" dirty="0" smtClean="0"/>
          </a:p>
          <a:p>
            <a:r>
              <a:rPr lang="fr-FR" sz="2400" dirty="0" smtClean="0"/>
              <a:t> </a:t>
            </a:r>
            <a:r>
              <a:rPr lang="hy-AM" sz="2400" dirty="0" smtClean="0"/>
              <a:t>Շատ անմխիթար վիճակում են գտնվում գյուղական համայնքերի կրթական և կառույցները: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en-US" sz="3200" dirty="0" err="1" smtClean="0"/>
              <a:t>Առաջարկվող</a:t>
            </a:r>
            <a:r>
              <a:rPr lang="en-US" sz="3200" dirty="0" smtClean="0"/>
              <a:t> </a:t>
            </a:r>
            <a:r>
              <a:rPr lang="en-US" sz="3200" dirty="0" err="1" smtClean="0"/>
              <a:t>թիրախներ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1"/>
          </a:xfrm>
        </p:spPr>
        <p:txBody>
          <a:bodyPr/>
          <a:lstStyle/>
          <a:p>
            <a:r>
              <a:rPr lang="en-US" dirty="0" err="1" smtClean="0"/>
              <a:t>Նոր</a:t>
            </a:r>
            <a:r>
              <a:rPr lang="en-US" dirty="0" smtClean="0"/>
              <a:t> </a:t>
            </a:r>
            <a:r>
              <a:rPr lang="en-US" dirty="0" err="1" smtClean="0"/>
              <a:t>կեղտաջրերի</a:t>
            </a:r>
            <a:r>
              <a:rPr lang="en-US" dirty="0" smtClean="0"/>
              <a:t> </a:t>
            </a:r>
            <a:r>
              <a:rPr lang="en-US" dirty="0" err="1" smtClean="0"/>
              <a:t>մաքրման</a:t>
            </a:r>
            <a:r>
              <a:rPr lang="en-US" dirty="0" smtClean="0"/>
              <a:t> </a:t>
            </a:r>
            <a:r>
              <a:rPr lang="en-US" dirty="0" err="1" smtClean="0"/>
              <a:t>կայանների</a:t>
            </a:r>
            <a:r>
              <a:rPr lang="en-US" dirty="0" smtClean="0"/>
              <a:t> </a:t>
            </a:r>
            <a:r>
              <a:rPr lang="en-US" dirty="0" err="1" smtClean="0"/>
              <a:t>կառուցում</a:t>
            </a:r>
            <a:r>
              <a:rPr lang="en-US" dirty="0" smtClean="0"/>
              <a:t>, </a:t>
            </a:r>
            <a:r>
              <a:rPr lang="en-US" dirty="0" err="1" smtClean="0"/>
              <a:t>ինչպես</a:t>
            </a:r>
            <a:r>
              <a:rPr lang="en-US" dirty="0" smtClean="0"/>
              <a:t> նաև </a:t>
            </a:r>
            <a:r>
              <a:rPr lang="en-US" dirty="0" err="1" smtClean="0"/>
              <a:t>ջրահեռացման</a:t>
            </a:r>
            <a:r>
              <a:rPr lang="en-US" dirty="0" smtClean="0"/>
              <a:t> </a:t>
            </a:r>
            <a:r>
              <a:rPr lang="en-US" dirty="0" err="1" smtClean="0"/>
              <a:t>ցանցերի</a:t>
            </a:r>
            <a:r>
              <a:rPr lang="en-US" dirty="0" smtClean="0"/>
              <a:t> </a:t>
            </a:r>
            <a:r>
              <a:rPr lang="en-US" dirty="0" err="1" smtClean="0"/>
              <a:t>բարելավում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2016թ.՝</a:t>
            </a:r>
            <a:r>
              <a:rPr lang="ru-RU" dirty="0" smtClean="0"/>
              <a:t> </a:t>
            </a:r>
            <a:r>
              <a:rPr lang="en-US" dirty="0" err="1" smtClean="0"/>
              <a:t>Դիլիջան</a:t>
            </a:r>
            <a:r>
              <a:rPr lang="en-US" dirty="0" smtClean="0"/>
              <a:t> և </a:t>
            </a:r>
            <a:r>
              <a:rPr lang="en-US" dirty="0" err="1" smtClean="0"/>
              <a:t>Ջերմուկ</a:t>
            </a:r>
            <a:r>
              <a:rPr lang="en-US" dirty="0" smtClean="0"/>
              <a:t> </a:t>
            </a:r>
            <a:r>
              <a:rPr lang="en-US" dirty="0" err="1" smtClean="0"/>
              <a:t>քաղաքներում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en-US" dirty="0" smtClean="0"/>
              <a:t>2020թ.՝ </a:t>
            </a:r>
            <a:r>
              <a:rPr lang="en-US" dirty="0" err="1" smtClean="0"/>
              <a:t>ֆինանսական</a:t>
            </a:r>
            <a:r>
              <a:rPr lang="en-US" dirty="0" smtClean="0"/>
              <a:t> </a:t>
            </a:r>
            <a:r>
              <a:rPr lang="en-US" dirty="0" err="1" smtClean="0"/>
              <a:t>միջոցների</a:t>
            </a:r>
            <a:r>
              <a:rPr lang="en-US" dirty="0" smtClean="0"/>
              <a:t> </a:t>
            </a:r>
            <a:r>
              <a:rPr lang="en-US" dirty="0" err="1" smtClean="0"/>
              <a:t>առկայության</a:t>
            </a:r>
            <a:r>
              <a:rPr lang="en-US" dirty="0" smtClean="0"/>
              <a:t> </a:t>
            </a:r>
            <a:r>
              <a:rPr lang="en-US" dirty="0" err="1" smtClean="0"/>
              <a:t>դեպքում</a:t>
            </a:r>
            <a:r>
              <a:rPr lang="en-US" dirty="0" smtClean="0"/>
              <a:t> </a:t>
            </a:r>
            <a:r>
              <a:rPr lang="en-US" dirty="0" err="1" smtClean="0"/>
              <a:t>ևս</a:t>
            </a:r>
            <a:r>
              <a:rPr lang="en-US" dirty="0" smtClean="0"/>
              <a:t> </a:t>
            </a:r>
            <a:r>
              <a:rPr lang="en-US" dirty="0" err="1" smtClean="0"/>
              <a:t>երեք</a:t>
            </a:r>
            <a:r>
              <a:rPr lang="en-US" dirty="0" smtClean="0"/>
              <a:t> </a:t>
            </a:r>
            <a:r>
              <a:rPr lang="en-US" dirty="0" err="1" smtClean="0"/>
              <a:t>քաղաքներում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en-US" dirty="0" err="1" smtClean="0"/>
              <a:t>Երևանի</a:t>
            </a:r>
            <a:r>
              <a:rPr lang="en-US" dirty="0" smtClean="0"/>
              <a:t> &lt;</a:t>
            </a:r>
            <a:r>
              <a:rPr lang="en-US" dirty="0" err="1" smtClean="0"/>
              <a:t>Աէրացիա</a:t>
            </a:r>
            <a:r>
              <a:rPr lang="en-US" dirty="0" smtClean="0"/>
              <a:t>&gt; </a:t>
            </a:r>
            <a:r>
              <a:rPr lang="en-US" dirty="0" err="1" smtClean="0"/>
              <a:t>կեղտաջրերի</a:t>
            </a:r>
            <a:r>
              <a:rPr lang="en-US" dirty="0" smtClean="0"/>
              <a:t> </a:t>
            </a:r>
            <a:r>
              <a:rPr lang="en-US" dirty="0" err="1" smtClean="0"/>
              <a:t>մաքրման</a:t>
            </a:r>
            <a:r>
              <a:rPr lang="en-US" dirty="0" smtClean="0"/>
              <a:t> </a:t>
            </a:r>
            <a:r>
              <a:rPr lang="en-US" dirty="0" err="1" smtClean="0"/>
              <a:t>կայանի</a:t>
            </a:r>
            <a:r>
              <a:rPr lang="en-US" dirty="0" smtClean="0"/>
              <a:t> </a:t>
            </a:r>
            <a:r>
              <a:rPr lang="en-US" dirty="0" err="1" smtClean="0"/>
              <a:t>վերակառուցում</a:t>
            </a:r>
            <a:r>
              <a:rPr lang="en-US" dirty="0" smtClean="0"/>
              <a:t> և </a:t>
            </a:r>
            <a:r>
              <a:rPr lang="en-US" dirty="0" err="1" smtClean="0"/>
              <a:t>վերականգնում</a:t>
            </a:r>
            <a:r>
              <a:rPr lang="ru-RU" dirty="0" smtClean="0"/>
              <a:t> (2</a:t>
            </a:r>
            <a:r>
              <a:rPr lang="en-US" dirty="0" smtClean="0"/>
              <a:t>020թ.</a:t>
            </a:r>
            <a:r>
              <a:rPr lang="ru-RU" dirty="0" smtClean="0"/>
              <a:t>)</a:t>
            </a:r>
          </a:p>
          <a:p>
            <a:r>
              <a:rPr lang="en-US" dirty="0" err="1" smtClean="0"/>
              <a:t>Կենտրոնացված</a:t>
            </a:r>
            <a:r>
              <a:rPr lang="en-US" dirty="0" smtClean="0"/>
              <a:t> </a:t>
            </a:r>
            <a:r>
              <a:rPr lang="en-US" dirty="0" err="1" smtClean="0"/>
              <a:t>ջրահեռացման</a:t>
            </a:r>
            <a:r>
              <a:rPr lang="en-US" dirty="0" smtClean="0"/>
              <a:t> </a:t>
            </a:r>
            <a:r>
              <a:rPr lang="en-US" dirty="0" err="1" smtClean="0"/>
              <a:t>համակարգերի</a:t>
            </a:r>
            <a:r>
              <a:rPr lang="en-US" dirty="0" smtClean="0"/>
              <a:t> </a:t>
            </a:r>
            <a:r>
              <a:rPr lang="en-US" dirty="0" err="1" smtClean="0"/>
              <a:t>նորոգում</a:t>
            </a:r>
            <a:r>
              <a:rPr lang="en-US" dirty="0" smtClean="0"/>
              <a:t> և </a:t>
            </a:r>
            <a:r>
              <a:rPr lang="en-US" dirty="0" err="1" smtClean="0"/>
              <a:t>վերականգնում</a:t>
            </a:r>
            <a:r>
              <a:rPr lang="en-US" dirty="0" smtClean="0"/>
              <a:t>, </a:t>
            </a:r>
            <a:r>
              <a:rPr lang="en-US" dirty="0" err="1" smtClean="0"/>
              <a:t>ինչպես</a:t>
            </a:r>
            <a:r>
              <a:rPr lang="en-US" dirty="0" smtClean="0"/>
              <a:t> նաև </a:t>
            </a:r>
            <a:r>
              <a:rPr lang="en-US" dirty="0" err="1" smtClean="0"/>
              <a:t>նոր</a:t>
            </a:r>
            <a:r>
              <a:rPr lang="en-US" dirty="0" smtClean="0"/>
              <a:t> </a:t>
            </a:r>
            <a:r>
              <a:rPr lang="en-US" dirty="0" err="1" smtClean="0"/>
              <a:t>հատվածների</a:t>
            </a:r>
            <a:r>
              <a:rPr lang="en-US" dirty="0" smtClean="0"/>
              <a:t> </a:t>
            </a:r>
            <a:r>
              <a:rPr lang="en-US" dirty="0" err="1" smtClean="0"/>
              <a:t>կառուցում</a:t>
            </a:r>
            <a:r>
              <a:rPr lang="ru-RU" dirty="0" smtClean="0"/>
              <a:t> (</a:t>
            </a:r>
            <a:r>
              <a:rPr lang="en-US" dirty="0" smtClean="0"/>
              <a:t>2016թ.՝ </a:t>
            </a:r>
            <a:r>
              <a:rPr lang="en-US" dirty="0" err="1" smtClean="0"/>
              <a:t>առնվազն</a:t>
            </a:r>
            <a:r>
              <a:rPr lang="en-US" dirty="0" smtClean="0"/>
              <a:t> </a:t>
            </a:r>
            <a:r>
              <a:rPr lang="ru-RU" dirty="0" smtClean="0"/>
              <a:t>2 </a:t>
            </a:r>
            <a:r>
              <a:rPr lang="en-US" dirty="0" err="1" smtClean="0"/>
              <a:t>քաղաքներում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en-US" dirty="0" smtClean="0"/>
              <a:t>2020թ.՝ </a:t>
            </a:r>
            <a:r>
              <a:rPr lang="en-US" dirty="0" err="1" smtClean="0"/>
              <a:t>ֆինանսական</a:t>
            </a:r>
            <a:r>
              <a:rPr lang="en-US" dirty="0" smtClean="0"/>
              <a:t> </a:t>
            </a:r>
            <a:r>
              <a:rPr lang="en-US" dirty="0" err="1" smtClean="0"/>
              <a:t>միջոցների</a:t>
            </a:r>
            <a:r>
              <a:rPr lang="en-US" dirty="0" smtClean="0"/>
              <a:t> </a:t>
            </a:r>
            <a:r>
              <a:rPr lang="en-US" dirty="0" err="1" smtClean="0"/>
              <a:t>առկայության</a:t>
            </a:r>
            <a:r>
              <a:rPr lang="en-US" dirty="0" smtClean="0"/>
              <a:t> </a:t>
            </a:r>
            <a:r>
              <a:rPr lang="en-US" dirty="0" err="1" smtClean="0"/>
              <a:t>դեպքում</a:t>
            </a:r>
            <a:r>
              <a:rPr lang="en-US" dirty="0" smtClean="0"/>
              <a:t> </a:t>
            </a:r>
            <a:r>
              <a:rPr lang="en-US" dirty="0" err="1" smtClean="0"/>
              <a:t>ևս</a:t>
            </a:r>
            <a:r>
              <a:rPr lang="en-US" dirty="0" smtClean="0"/>
              <a:t> </a:t>
            </a:r>
            <a:r>
              <a:rPr lang="ru-RU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քաղաքներում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en-US" sz="3200" dirty="0" err="1" smtClean="0"/>
              <a:t>Առաջարկվող</a:t>
            </a:r>
            <a:r>
              <a:rPr lang="en-US" sz="3200" dirty="0" smtClean="0"/>
              <a:t> </a:t>
            </a:r>
            <a:r>
              <a:rPr lang="en-US" sz="3200" dirty="0" err="1" smtClean="0"/>
              <a:t>թիրախներ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953000"/>
          </a:xfrm>
        </p:spPr>
        <p:txBody>
          <a:bodyPr/>
          <a:lstStyle/>
          <a:p>
            <a:r>
              <a:rPr lang="en-US" dirty="0" err="1" smtClean="0"/>
              <a:t>Փոքր</a:t>
            </a:r>
            <a:r>
              <a:rPr lang="en-US" dirty="0" smtClean="0"/>
              <a:t> </a:t>
            </a:r>
            <a:r>
              <a:rPr lang="en-US" dirty="0" err="1" smtClean="0"/>
              <a:t>անհատական</a:t>
            </a:r>
            <a:r>
              <a:rPr lang="en-US" dirty="0" smtClean="0"/>
              <a:t>  </a:t>
            </a:r>
            <a:r>
              <a:rPr lang="en-US" dirty="0" err="1" smtClean="0"/>
              <a:t>կամ</a:t>
            </a:r>
            <a:r>
              <a:rPr lang="en-US" dirty="0" smtClean="0"/>
              <a:t> </a:t>
            </a:r>
            <a:r>
              <a:rPr lang="en-US" dirty="0" err="1" smtClean="0"/>
              <a:t>կոլեկտիվ</a:t>
            </a:r>
            <a:r>
              <a:rPr lang="en-US" dirty="0" smtClean="0"/>
              <a:t> </a:t>
            </a:r>
            <a:r>
              <a:rPr lang="en-US" dirty="0" err="1" smtClean="0"/>
              <a:t>ջրահեռացման</a:t>
            </a:r>
            <a:r>
              <a:rPr lang="en-US" dirty="0" smtClean="0"/>
              <a:t> և </a:t>
            </a:r>
            <a:r>
              <a:rPr lang="en-US" dirty="0" err="1" smtClean="0"/>
              <a:t>կեղտաջրերի</a:t>
            </a:r>
            <a:r>
              <a:rPr lang="en-US" dirty="0" smtClean="0"/>
              <a:t> </a:t>
            </a:r>
            <a:r>
              <a:rPr lang="en-US" dirty="0" err="1" smtClean="0"/>
              <a:t>մաքրման</a:t>
            </a:r>
            <a:r>
              <a:rPr lang="en-US" dirty="0" smtClean="0"/>
              <a:t> </a:t>
            </a:r>
            <a:r>
              <a:rPr lang="en-US" dirty="0" err="1" smtClean="0"/>
              <a:t>համակարգերի</a:t>
            </a:r>
            <a:r>
              <a:rPr lang="en-US" dirty="0" smtClean="0"/>
              <a:t> </a:t>
            </a:r>
            <a:r>
              <a:rPr lang="en-US" dirty="0" err="1" smtClean="0"/>
              <a:t>կառուցում</a:t>
            </a:r>
            <a:r>
              <a:rPr lang="en-US" dirty="0" smtClean="0"/>
              <a:t>  </a:t>
            </a:r>
            <a:r>
              <a:rPr lang="en-US" dirty="0" err="1" smtClean="0"/>
              <a:t>ջրահեռացման</a:t>
            </a:r>
            <a:r>
              <a:rPr lang="en-US" dirty="0" smtClean="0"/>
              <a:t> </a:t>
            </a:r>
            <a:r>
              <a:rPr lang="en-US" dirty="0" err="1" smtClean="0"/>
              <a:t>կենտրոնացված</a:t>
            </a:r>
            <a:r>
              <a:rPr lang="en-US" dirty="0" smtClean="0"/>
              <a:t> </a:t>
            </a:r>
            <a:r>
              <a:rPr lang="en-US" dirty="0" err="1" smtClean="0"/>
              <a:t>համակարգեր</a:t>
            </a:r>
            <a:r>
              <a:rPr lang="en-US" dirty="0" smtClean="0"/>
              <a:t> </a:t>
            </a:r>
            <a:r>
              <a:rPr lang="en-US" dirty="0" err="1" smtClean="0"/>
              <a:t>չունեցող</a:t>
            </a:r>
            <a:r>
              <a:rPr lang="en-US" dirty="0" smtClean="0"/>
              <a:t> </a:t>
            </a:r>
            <a:r>
              <a:rPr lang="en-US" dirty="0" err="1" smtClean="0"/>
              <a:t>բնակավայրերում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2016թ.՝</a:t>
            </a:r>
            <a:r>
              <a:rPr lang="ru-RU" dirty="0" smtClean="0"/>
              <a:t> </a:t>
            </a:r>
            <a:r>
              <a:rPr lang="en-US" dirty="0" err="1" smtClean="0"/>
              <a:t>մինչև</a:t>
            </a:r>
            <a:r>
              <a:rPr lang="en-US" dirty="0" smtClean="0"/>
              <a:t> 10 </a:t>
            </a:r>
            <a:r>
              <a:rPr lang="en-US" dirty="0" err="1" smtClean="0"/>
              <a:t>բնակավայրում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en-US" dirty="0" smtClean="0"/>
              <a:t>2020թ.՝ </a:t>
            </a:r>
            <a:r>
              <a:rPr lang="en-US" dirty="0" err="1" smtClean="0"/>
              <a:t>մինչև</a:t>
            </a:r>
            <a:r>
              <a:rPr lang="en-US" dirty="0" smtClean="0"/>
              <a:t> 50 </a:t>
            </a:r>
            <a:r>
              <a:rPr lang="en-US" dirty="0" err="1" smtClean="0"/>
              <a:t>բնակավայրում</a:t>
            </a:r>
            <a:r>
              <a:rPr lang="ru-RU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algn="ctr"/>
            <a:r>
              <a:rPr lang="en-US" sz="3200" smtClean="0"/>
              <a:t>IX-</a:t>
            </a:r>
            <a:r>
              <a:rPr lang="ru-RU" sz="3200" smtClean="0"/>
              <a:t>Չմաքրված կեղտաջրերի արտահոսքի դեպքեր</a:t>
            </a:r>
            <a:endParaRPr lang="en-US" sz="3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Վթարային վիճակում են գտնվում շուրջ 40 տարի առաջ կառուցված ցանցերի և կոլեկտորների ավելի քան 60%: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Ցանցի մեկ կիլոմետր երկարության վրա տարեկան բաժին է ընկնում 2.5 վթար: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Հանրապետությունում</a:t>
            </a:r>
            <a:r>
              <a:rPr lang="en-US" dirty="0" smtClean="0"/>
              <a:t> </a:t>
            </a:r>
            <a:r>
              <a:rPr lang="en-US" dirty="0" err="1" smtClean="0"/>
              <a:t>առաջացած</a:t>
            </a:r>
            <a:r>
              <a:rPr lang="fr-FR" dirty="0" smtClean="0"/>
              <a:t> </a:t>
            </a:r>
            <a:r>
              <a:rPr lang="fr-FR" dirty="0" err="1" smtClean="0"/>
              <a:t>կեղտ</a:t>
            </a:r>
            <a:r>
              <a:rPr lang="en-US" dirty="0" err="1" smtClean="0"/>
              <a:t>աջրերի</a:t>
            </a:r>
            <a:r>
              <a:rPr lang="en-US" dirty="0" smtClean="0"/>
              <a:t> </a:t>
            </a:r>
            <a:r>
              <a:rPr lang="en-US" dirty="0" err="1" smtClean="0"/>
              <a:t>ընդհանուր</a:t>
            </a:r>
            <a:r>
              <a:rPr lang="en-US" dirty="0" smtClean="0"/>
              <a:t> </a:t>
            </a:r>
            <a:r>
              <a:rPr lang="en-US" dirty="0" err="1" smtClean="0"/>
              <a:t>ծավալի</a:t>
            </a:r>
            <a:r>
              <a:rPr lang="en-US" dirty="0" smtClean="0"/>
              <a:t> </a:t>
            </a:r>
            <a:r>
              <a:rPr lang="en-US" dirty="0" err="1" smtClean="0"/>
              <a:t>միայն</a:t>
            </a:r>
            <a:r>
              <a:rPr lang="fr-FR" dirty="0" smtClean="0"/>
              <a:t> 45-50%-</a:t>
            </a:r>
            <a:r>
              <a:rPr lang="en-US" dirty="0" smtClean="0"/>
              <a:t>ն է </a:t>
            </a:r>
            <a:r>
              <a:rPr lang="en-US" dirty="0" err="1" smtClean="0"/>
              <a:t>ենթարկվում</a:t>
            </a:r>
            <a:r>
              <a:rPr lang="en-US" dirty="0" smtClean="0"/>
              <a:t> </a:t>
            </a:r>
            <a:r>
              <a:rPr lang="en-US" dirty="0" err="1" smtClean="0"/>
              <a:t>նորմալ</a:t>
            </a:r>
            <a:r>
              <a:rPr lang="fr-FR" dirty="0" smtClean="0"/>
              <a:t> (</a:t>
            </a:r>
            <a:r>
              <a:rPr lang="en-US" dirty="0" err="1" smtClean="0"/>
              <a:t>մասնակի</a:t>
            </a:r>
            <a:r>
              <a:rPr lang="fr-FR" dirty="0" smtClean="0"/>
              <a:t>) </a:t>
            </a:r>
            <a:r>
              <a:rPr lang="en-US" dirty="0" err="1" smtClean="0"/>
              <a:t>մեխանիկական</a:t>
            </a:r>
            <a:r>
              <a:rPr lang="en-US" dirty="0" smtClean="0"/>
              <a:t> </a:t>
            </a:r>
            <a:r>
              <a:rPr lang="en-US" dirty="0" err="1" smtClean="0"/>
              <a:t>մաքրման</a:t>
            </a:r>
            <a:r>
              <a:rPr lang="fr-FR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en-US" sz="3200" dirty="0" err="1" smtClean="0"/>
              <a:t>Առաջարկվող</a:t>
            </a:r>
            <a:r>
              <a:rPr lang="en-US" sz="3200" dirty="0" smtClean="0"/>
              <a:t> </a:t>
            </a:r>
            <a:r>
              <a:rPr lang="en-US" sz="3200" dirty="0" err="1" smtClean="0"/>
              <a:t>թիրախներ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599"/>
          </a:xfrm>
        </p:spPr>
        <p:txBody>
          <a:bodyPr/>
          <a:lstStyle/>
          <a:p>
            <a:pPr lvl="0"/>
            <a:r>
              <a:rPr lang="en-US" dirty="0" err="1" smtClean="0"/>
              <a:t>Ջրամատակարարման</a:t>
            </a:r>
            <a:r>
              <a:rPr lang="en-US" dirty="0" smtClean="0"/>
              <a:t> և </a:t>
            </a:r>
            <a:r>
              <a:rPr lang="en-US" dirty="0" err="1" smtClean="0"/>
              <a:t>ջրահեռացման</a:t>
            </a:r>
            <a:r>
              <a:rPr lang="en-US" dirty="0" smtClean="0"/>
              <a:t> </a:t>
            </a:r>
            <a:r>
              <a:rPr lang="en-US" dirty="0" err="1" smtClean="0"/>
              <a:t>ծառայություն</a:t>
            </a:r>
            <a:r>
              <a:rPr lang="en-US" dirty="0" smtClean="0"/>
              <a:t> </a:t>
            </a:r>
            <a:r>
              <a:rPr lang="en-US" dirty="0" err="1" smtClean="0"/>
              <a:t>մատուցող</a:t>
            </a:r>
            <a:r>
              <a:rPr lang="en-US" dirty="0" smtClean="0"/>
              <a:t> </a:t>
            </a:r>
            <a:r>
              <a:rPr lang="en-US" dirty="0" err="1" smtClean="0"/>
              <a:t>կազմակերպությունների</a:t>
            </a:r>
            <a:r>
              <a:rPr lang="en-US" dirty="0" smtClean="0"/>
              <a:t> </a:t>
            </a:r>
            <a:r>
              <a:rPr lang="en-US" dirty="0" err="1" smtClean="0"/>
              <a:t>աշխատանքների</a:t>
            </a:r>
            <a:r>
              <a:rPr lang="en-US" dirty="0" smtClean="0"/>
              <a:t> </a:t>
            </a:r>
            <a:r>
              <a:rPr lang="en-US" dirty="0" err="1" smtClean="0"/>
              <a:t>գնահատման</a:t>
            </a:r>
            <a:r>
              <a:rPr lang="en-US" dirty="0" smtClean="0"/>
              <a:t> </a:t>
            </a:r>
            <a:r>
              <a:rPr lang="en-US" dirty="0" err="1" smtClean="0"/>
              <a:t>չափորոշիչներում</a:t>
            </a:r>
            <a:r>
              <a:rPr lang="en-US" dirty="0" smtClean="0"/>
              <a:t> </a:t>
            </a:r>
            <a:r>
              <a:rPr lang="en-US" dirty="0" err="1" smtClean="0"/>
              <a:t>կեղտաջրերի</a:t>
            </a:r>
            <a:r>
              <a:rPr lang="en-US" dirty="0" smtClean="0"/>
              <a:t> </a:t>
            </a:r>
            <a:r>
              <a:rPr lang="en-US" dirty="0" err="1" smtClean="0"/>
              <a:t>մաքրման</a:t>
            </a:r>
            <a:r>
              <a:rPr lang="en-US" dirty="0" smtClean="0"/>
              <a:t> </a:t>
            </a:r>
            <a:r>
              <a:rPr lang="en-US" dirty="0" err="1" smtClean="0"/>
              <a:t>ցուցանիշների</a:t>
            </a:r>
            <a:r>
              <a:rPr lang="en-US" dirty="0" smtClean="0"/>
              <a:t> </a:t>
            </a:r>
            <a:r>
              <a:rPr lang="en-US" dirty="0" err="1" smtClean="0"/>
              <a:t>ներառում</a:t>
            </a:r>
            <a:r>
              <a:rPr lang="ru-RU" dirty="0" smtClean="0"/>
              <a:t> (2017</a:t>
            </a:r>
            <a:r>
              <a:rPr lang="en-US" dirty="0" smtClean="0"/>
              <a:t>թ.</a:t>
            </a:r>
            <a:r>
              <a:rPr lang="ru-RU" dirty="0" smtClean="0"/>
              <a:t>) </a:t>
            </a:r>
            <a:endParaRPr lang="en-US" dirty="0" smtClean="0"/>
          </a:p>
          <a:p>
            <a:r>
              <a:rPr lang="ru-RU" dirty="0" smtClean="0"/>
              <a:t> </a:t>
            </a:r>
            <a:r>
              <a:rPr lang="en-US" dirty="0" err="1" smtClean="0"/>
              <a:t>Կեղտաջրերի</a:t>
            </a:r>
            <a:r>
              <a:rPr lang="en-US" dirty="0" smtClean="0"/>
              <a:t> </a:t>
            </a:r>
            <a:r>
              <a:rPr lang="en-US" dirty="0" err="1" smtClean="0"/>
              <a:t>արտահոսքի</a:t>
            </a:r>
            <a:r>
              <a:rPr lang="en-US" dirty="0" smtClean="0"/>
              <a:t> </a:t>
            </a:r>
            <a:r>
              <a:rPr lang="en-US" dirty="0" err="1" smtClean="0"/>
              <a:t>կրճատում</a:t>
            </a:r>
            <a:r>
              <a:rPr lang="en-US" dirty="0" smtClean="0"/>
              <a:t> </a:t>
            </a:r>
            <a:r>
              <a:rPr lang="en-US" dirty="0" err="1" smtClean="0"/>
              <a:t>Երևան</a:t>
            </a:r>
            <a:r>
              <a:rPr lang="en-US" dirty="0" smtClean="0"/>
              <a:t> </a:t>
            </a:r>
            <a:r>
              <a:rPr lang="en-US" dirty="0" err="1" smtClean="0"/>
              <a:t>քաղաքում</a:t>
            </a:r>
            <a:r>
              <a:rPr lang="en-US" dirty="0" smtClean="0"/>
              <a:t> </a:t>
            </a:r>
            <a:r>
              <a:rPr lang="en-US" dirty="0" err="1" smtClean="0"/>
              <a:t>առնվազն</a:t>
            </a:r>
            <a:r>
              <a:rPr lang="en-US" dirty="0" smtClean="0"/>
              <a:t> 50% </a:t>
            </a:r>
            <a:r>
              <a:rPr lang="fr-FR" dirty="0" smtClean="0"/>
              <a:t>(2016թ.), </a:t>
            </a:r>
            <a:r>
              <a:rPr lang="en-US" dirty="0" err="1" smtClean="0"/>
              <a:t>մինչև</a:t>
            </a:r>
            <a:r>
              <a:rPr lang="en-US" dirty="0" smtClean="0"/>
              <a:t> 90% (2020թ.) </a:t>
            </a:r>
          </a:p>
          <a:p>
            <a:pPr lvl="0"/>
            <a:r>
              <a:rPr lang="en-US" dirty="0" err="1" smtClean="0"/>
              <a:t>Առնվազն</a:t>
            </a:r>
            <a:r>
              <a:rPr lang="en-US" dirty="0" smtClean="0"/>
              <a:t> 2 </a:t>
            </a:r>
            <a:r>
              <a:rPr lang="en-US" dirty="0" err="1" smtClean="0"/>
              <a:t>քաղաքում</a:t>
            </a:r>
            <a:r>
              <a:rPr lang="en-US" dirty="0" smtClean="0"/>
              <a:t> </a:t>
            </a:r>
            <a:r>
              <a:rPr lang="en-US" dirty="0" err="1" smtClean="0"/>
              <a:t>կեղտաջրերի</a:t>
            </a:r>
            <a:r>
              <a:rPr lang="en-US" dirty="0" smtClean="0"/>
              <a:t> </a:t>
            </a:r>
            <a:r>
              <a:rPr lang="en-US" dirty="0" err="1" smtClean="0"/>
              <a:t>մաքրման</a:t>
            </a:r>
            <a:r>
              <a:rPr lang="en-US" dirty="0" smtClean="0"/>
              <a:t> </a:t>
            </a:r>
            <a:r>
              <a:rPr lang="en-US" dirty="0" err="1" smtClean="0"/>
              <a:t>կայանների</a:t>
            </a:r>
            <a:r>
              <a:rPr lang="en-US" dirty="0" smtClean="0"/>
              <a:t> </a:t>
            </a:r>
            <a:r>
              <a:rPr lang="en-US" dirty="0" err="1" smtClean="0"/>
              <a:t>կառուցում</a:t>
            </a:r>
            <a:r>
              <a:rPr lang="en-US" dirty="0" smtClean="0"/>
              <a:t> (2016թ.) </a:t>
            </a:r>
          </a:p>
          <a:p>
            <a:pPr lvl="0"/>
            <a:r>
              <a:rPr lang="en-US" dirty="0" err="1" smtClean="0"/>
              <a:t>Առնվազն</a:t>
            </a:r>
            <a:r>
              <a:rPr lang="en-US" dirty="0" smtClean="0"/>
              <a:t> 2 </a:t>
            </a:r>
            <a:r>
              <a:rPr lang="en-US" dirty="0" err="1" smtClean="0"/>
              <a:t>քաղաքում</a:t>
            </a:r>
            <a:r>
              <a:rPr lang="en-US" dirty="0" smtClean="0"/>
              <a:t> </a:t>
            </a:r>
            <a:r>
              <a:rPr lang="en-US" dirty="0" err="1" smtClean="0"/>
              <a:t>առկա</a:t>
            </a:r>
            <a:r>
              <a:rPr lang="en-US" dirty="0" smtClean="0"/>
              <a:t> </a:t>
            </a:r>
            <a:r>
              <a:rPr lang="en-US" dirty="0" err="1" smtClean="0"/>
              <a:t>կոյուղու</a:t>
            </a:r>
            <a:r>
              <a:rPr lang="en-US" dirty="0" smtClean="0"/>
              <a:t> </a:t>
            </a:r>
            <a:r>
              <a:rPr lang="en-US" dirty="0" err="1" smtClean="0"/>
              <a:t>ներքին</a:t>
            </a:r>
            <a:r>
              <a:rPr lang="en-US" dirty="0" smtClean="0"/>
              <a:t> </a:t>
            </a:r>
            <a:r>
              <a:rPr lang="en-US" dirty="0" err="1" smtClean="0"/>
              <a:t>ցանցի</a:t>
            </a:r>
            <a:r>
              <a:rPr lang="en-US" dirty="0" smtClean="0"/>
              <a:t> </a:t>
            </a:r>
            <a:r>
              <a:rPr lang="en-US" dirty="0" err="1" smtClean="0"/>
              <a:t>վերանորոգում</a:t>
            </a:r>
            <a:r>
              <a:rPr lang="en-US" dirty="0" smtClean="0"/>
              <a:t> (2016թ.)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sz="3200" dirty="0" smtClean="0"/>
              <a:t>XIV - </a:t>
            </a:r>
            <a:r>
              <a:rPr lang="en-US" sz="3200" dirty="0" err="1" smtClean="0"/>
              <a:t>Խմելու</a:t>
            </a:r>
            <a:r>
              <a:rPr lang="en-US" sz="3200" dirty="0" smtClean="0"/>
              <a:t> </a:t>
            </a:r>
            <a:r>
              <a:rPr lang="en-US" sz="3200" dirty="0" err="1" smtClean="0"/>
              <a:t>ջրի</a:t>
            </a:r>
            <a:r>
              <a:rPr lang="en-US" sz="3200" dirty="0" smtClean="0"/>
              <a:t> </a:t>
            </a:r>
            <a:r>
              <a:rPr lang="en-US" sz="3200" dirty="0" err="1" smtClean="0"/>
              <a:t>աղբյուր</a:t>
            </a:r>
            <a:r>
              <a:rPr lang="en-US" sz="3200" dirty="0" smtClean="0"/>
              <a:t> </a:t>
            </a:r>
            <a:r>
              <a:rPr lang="en-US" sz="3200" dirty="0" err="1" smtClean="0"/>
              <a:t>հանդիսացող</a:t>
            </a:r>
            <a:r>
              <a:rPr lang="en-US" sz="3200" dirty="0" smtClean="0"/>
              <a:t> </a:t>
            </a:r>
            <a:r>
              <a:rPr lang="en-US" sz="3200" dirty="0" err="1" smtClean="0"/>
              <a:t>ջրերի</a:t>
            </a:r>
            <a:r>
              <a:rPr lang="en-US" sz="3200" dirty="0" smtClean="0"/>
              <a:t> </a:t>
            </a:r>
            <a:r>
              <a:rPr lang="en-US" sz="3200" dirty="0" err="1" smtClean="0"/>
              <a:t>որակը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572000"/>
          </a:xfrm>
        </p:spPr>
        <p:txBody>
          <a:bodyPr/>
          <a:lstStyle/>
          <a:p>
            <a:pPr lvl="0"/>
            <a:r>
              <a:rPr lang="en-US" sz="2400" dirty="0" err="1" smtClean="0"/>
              <a:t>Չեն</a:t>
            </a:r>
            <a:r>
              <a:rPr lang="en-US" sz="2400" dirty="0" smtClean="0"/>
              <a:t> </a:t>
            </a:r>
            <a:r>
              <a:rPr lang="en-US" sz="2400" dirty="0" err="1" smtClean="0"/>
              <a:t>ապահովվում</a:t>
            </a:r>
            <a:r>
              <a:rPr lang="en-US" sz="2400" dirty="0" smtClean="0"/>
              <a:t> </a:t>
            </a:r>
            <a:r>
              <a:rPr lang="en-US" sz="2400" dirty="0" err="1" smtClean="0"/>
              <a:t>ջրամատակարարման</a:t>
            </a:r>
            <a:r>
              <a:rPr lang="en-US" sz="2400" dirty="0" smtClean="0"/>
              <a:t> </a:t>
            </a:r>
            <a:r>
              <a:rPr lang="en-US" sz="2400" dirty="0" err="1" smtClean="0"/>
              <a:t>կառույցների</a:t>
            </a:r>
            <a:r>
              <a:rPr lang="en-US" sz="2400" dirty="0" smtClean="0"/>
              <a:t> </a:t>
            </a:r>
            <a:r>
              <a:rPr lang="en-US" sz="2400" dirty="0" err="1" smtClean="0"/>
              <a:t>սանիտարական</a:t>
            </a:r>
            <a:r>
              <a:rPr lang="en-US" sz="2400" dirty="0" smtClean="0"/>
              <a:t> </a:t>
            </a:r>
            <a:r>
              <a:rPr lang="en-US" sz="2400" dirty="0" err="1" smtClean="0"/>
              <a:t>պահպանման</a:t>
            </a:r>
            <a:r>
              <a:rPr lang="en-US" sz="2400" dirty="0" smtClean="0"/>
              <a:t> </a:t>
            </a:r>
            <a:r>
              <a:rPr lang="en-US" sz="2400" dirty="0" err="1" smtClean="0"/>
              <a:t>գոտիները</a:t>
            </a:r>
            <a:r>
              <a:rPr lang="en-US" sz="2400" dirty="0" smtClean="0"/>
              <a:t>: </a:t>
            </a:r>
          </a:p>
          <a:p>
            <a:pPr lvl="0"/>
            <a:r>
              <a:rPr lang="en-US" sz="2400" dirty="0" err="1" smtClean="0"/>
              <a:t>Անբավարար</a:t>
            </a:r>
            <a:r>
              <a:rPr lang="en-US" sz="2400" dirty="0" smtClean="0"/>
              <a:t> է </a:t>
            </a:r>
            <a:r>
              <a:rPr lang="en-US" sz="2400" dirty="0" err="1" smtClean="0"/>
              <a:t>խմելու</a:t>
            </a:r>
            <a:r>
              <a:rPr lang="en-US" sz="2400" dirty="0" smtClean="0"/>
              <a:t> </a:t>
            </a:r>
            <a:r>
              <a:rPr lang="en-US" sz="2400" dirty="0" err="1" smtClean="0"/>
              <a:t>ջրի</a:t>
            </a:r>
            <a:r>
              <a:rPr lang="en-US" sz="2400" dirty="0" smtClean="0"/>
              <a:t> </a:t>
            </a:r>
            <a:r>
              <a:rPr lang="en-US" sz="2400" dirty="0" err="1" smtClean="0"/>
              <a:t>մաքրման</a:t>
            </a:r>
            <a:r>
              <a:rPr lang="en-US" sz="2400" dirty="0" smtClean="0"/>
              <a:t> և </a:t>
            </a:r>
            <a:r>
              <a:rPr lang="en-US" sz="2400" dirty="0" err="1" smtClean="0"/>
              <a:t>վարակազերծման</a:t>
            </a:r>
            <a:r>
              <a:rPr lang="en-US" sz="2400" dirty="0" smtClean="0"/>
              <a:t> </a:t>
            </a:r>
            <a:r>
              <a:rPr lang="en-US" sz="2400" dirty="0" err="1" smtClean="0"/>
              <a:t>սարքավորումների</a:t>
            </a:r>
            <a:r>
              <a:rPr lang="en-US" sz="2400" dirty="0" smtClean="0"/>
              <a:t> </a:t>
            </a:r>
            <a:r>
              <a:rPr lang="en-US" sz="2400" dirty="0" err="1" smtClean="0"/>
              <a:t>տեխնոլոգիական</a:t>
            </a:r>
            <a:r>
              <a:rPr lang="en-US" sz="2400" dirty="0" smtClean="0"/>
              <a:t> </a:t>
            </a:r>
            <a:r>
              <a:rPr lang="en-US" sz="2400" dirty="0" err="1" smtClean="0"/>
              <a:t>մակարդակը</a:t>
            </a:r>
            <a:r>
              <a:rPr lang="en-US" sz="2400" dirty="0" smtClean="0"/>
              <a:t>: </a:t>
            </a:r>
          </a:p>
          <a:p>
            <a:pPr lvl="0"/>
            <a:r>
              <a:rPr lang="en-US" sz="2400" dirty="0" err="1" smtClean="0"/>
              <a:t>Խմելու</a:t>
            </a:r>
            <a:r>
              <a:rPr lang="en-US" sz="2400" dirty="0" smtClean="0"/>
              <a:t> </a:t>
            </a:r>
            <a:r>
              <a:rPr lang="en-US" sz="2400" dirty="0" err="1" smtClean="0"/>
              <a:t>ջրի</a:t>
            </a:r>
            <a:r>
              <a:rPr lang="en-US" sz="2400" dirty="0" smtClean="0"/>
              <a:t> </a:t>
            </a:r>
            <a:r>
              <a:rPr lang="en-US" sz="2400" dirty="0" err="1" smtClean="0"/>
              <a:t>զգալի</a:t>
            </a:r>
            <a:r>
              <a:rPr lang="en-US" sz="2400" dirty="0" smtClean="0"/>
              <a:t> </a:t>
            </a:r>
            <a:r>
              <a:rPr lang="en-US" sz="2400" dirty="0" err="1" smtClean="0"/>
              <a:t>մասը</a:t>
            </a:r>
            <a:r>
              <a:rPr lang="en-US" sz="2400" dirty="0" smtClean="0"/>
              <a:t> </a:t>
            </a:r>
            <a:r>
              <a:rPr lang="en-US" sz="2400" dirty="0" err="1" smtClean="0"/>
              <a:t>դեռևս</a:t>
            </a:r>
            <a:r>
              <a:rPr lang="en-US" sz="2400" dirty="0" smtClean="0"/>
              <a:t> </a:t>
            </a:r>
            <a:r>
              <a:rPr lang="en-US" sz="2400" dirty="0" err="1" smtClean="0"/>
              <a:t>չի</a:t>
            </a:r>
            <a:r>
              <a:rPr lang="en-US" sz="2400" dirty="0" smtClean="0"/>
              <a:t> </a:t>
            </a:r>
            <a:r>
              <a:rPr lang="en-US" sz="2400" dirty="0" err="1" smtClean="0"/>
              <a:t>ենթարկվում</a:t>
            </a:r>
            <a:r>
              <a:rPr lang="en-US" sz="2400" dirty="0" smtClean="0"/>
              <a:t> </a:t>
            </a:r>
            <a:r>
              <a:rPr lang="en-US" sz="2400" dirty="0" err="1" smtClean="0"/>
              <a:t>շարունակական</a:t>
            </a:r>
            <a:r>
              <a:rPr lang="en-US" sz="2400" dirty="0" smtClean="0"/>
              <a:t> </a:t>
            </a:r>
            <a:r>
              <a:rPr lang="en-US" sz="2400" dirty="0" err="1" smtClean="0"/>
              <a:t>վարակազերծման</a:t>
            </a:r>
            <a:r>
              <a:rPr lang="en-US" sz="2400" dirty="0" smtClean="0"/>
              <a:t>, </a:t>
            </a:r>
            <a:r>
              <a:rPr lang="en-US" sz="2400" dirty="0" err="1" smtClean="0"/>
              <a:t>իսկ</a:t>
            </a:r>
            <a:r>
              <a:rPr lang="en-US" sz="2400" dirty="0" smtClean="0"/>
              <a:t> </a:t>
            </a:r>
            <a:r>
              <a:rPr lang="en-US" sz="2400" dirty="0" err="1" smtClean="0"/>
              <a:t>բաց</a:t>
            </a:r>
            <a:r>
              <a:rPr lang="en-US" sz="2400" dirty="0" smtClean="0"/>
              <a:t> </a:t>
            </a:r>
            <a:r>
              <a:rPr lang="en-US" sz="2400" dirty="0" err="1" smtClean="0"/>
              <a:t>ջրամբարների</a:t>
            </a:r>
            <a:r>
              <a:rPr lang="en-US" sz="2400" dirty="0" smtClean="0"/>
              <a:t> </a:t>
            </a:r>
            <a:r>
              <a:rPr lang="en-US" sz="2400" dirty="0" err="1" smtClean="0"/>
              <a:t>ջրի</a:t>
            </a:r>
            <a:r>
              <a:rPr lang="en-US" sz="2400" dirty="0" smtClean="0"/>
              <a:t> </a:t>
            </a:r>
            <a:r>
              <a:rPr lang="en-US" sz="2400" dirty="0" err="1" smtClean="0"/>
              <a:t>մաքրման</a:t>
            </a:r>
            <a:r>
              <a:rPr lang="en-US" sz="2400" dirty="0" smtClean="0"/>
              <a:t> </a:t>
            </a:r>
            <a:r>
              <a:rPr lang="en-US" sz="2400" dirty="0" err="1" smtClean="0"/>
              <a:t>կառույցները</a:t>
            </a:r>
            <a:r>
              <a:rPr lang="en-US" sz="2400" dirty="0" smtClean="0"/>
              <a:t> </a:t>
            </a:r>
            <a:r>
              <a:rPr lang="en-US" sz="2400" dirty="0" err="1" smtClean="0"/>
              <a:t>արդիականացման</a:t>
            </a:r>
            <a:r>
              <a:rPr lang="en-US" sz="2400" dirty="0" smtClean="0"/>
              <a:t> </a:t>
            </a:r>
            <a:r>
              <a:rPr lang="en-US" sz="2400" dirty="0" err="1" smtClean="0"/>
              <a:t>կարիք</a:t>
            </a:r>
            <a:r>
              <a:rPr lang="en-US" sz="2400" dirty="0" smtClean="0"/>
              <a:t> </a:t>
            </a:r>
            <a:r>
              <a:rPr lang="en-US" sz="2400" dirty="0" err="1" smtClean="0"/>
              <a:t>ունեն</a:t>
            </a:r>
            <a:r>
              <a:rPr lang="en-US" sz="2400" dirty="0" smtClean="0"/>
              <a:t>:</a:t>
            </a:r>
          </a:p>
          <a:p>
            <a:pPr lvl="0"/>
            <a:r>
              <a:rPr lang="en-US" sz="2400" dirty="0" err="1" smtClean="0"/>
              <a:t>Ջրամատակարարման</a:t>
            </a:r>
            <a:r>
              <a:rPr lang="en-US" sz="2400" dirty="0" smtClean="0"/>
              <a:t> </a:t>
            </a:r>
            <a:r>
              <a:rPr lang="en-US" sz="2400" dirty="0" err="1" smtClean="0"/>
              <a:t>աղբյուրների</a:t>
            </a:r>
            <a:r>
              <a:rPr lang="en-US" sz="2400" dirty="0" smtClean="0"/>
              <a:t> II և III </a:t>
            </a:r>
            <a:r>
              <a:rPr lang="en-US" sz="2400" dirty="0" err="1" smtClean="0"/>
              <a:t>գոտիների</a:t>
            </a:r>
            <a:r>
              <a:rPr lang="en-US" sz="2400" dirty="0" smtClean="0"/>
              <a:t> </a:t>
            </a:r>
            <a:r>
              <a:rPr lang="en-US" sz="2400" dirty="0" err="1" smtClean="0"/>
              <a:t>սահմանագծերը</a:t>
            </a:r>
            <a:r>
              <a:rPr lang="en-US" sz="2400" dirty="0" smtClean="0"/>
              <a:t> </a:t>
            </a:r>
            <a:r>
              <a:rPr lang="en-US" sz="2400" dirty="0" err="1" smtClean="0"/>
              <a:t>որոշված</a:t>
            </a:r>
            <a:r>
              <a:rPr lang="en-US" sz="2400" dirty="0" smtClean="0"/>
              <a:t> </a:t>
            </a:r>
            <a:r>
              <a:rPr lang="en-US" sz="2400" dirty="0" err="1" smtClean="0"/>
              <a:t>չեն</a:t>
            </a:r>
            <a:r>
              <a:rPr lang="en-US" sz="2400" dirty="0" smtClean="0"/>
              <a:t>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en-US" sz="3200" dirty="0" err="1" smtClean="0"/>
              <a:t>Առաջարկվող</a:t>
            </a:r>
            <a:r>
              <a:rPr lang="en-US" sz="3200" dirty="0" smtClean="0"/>
              <a:t> </a:t>
            </a:r>
            <a:r>
              <a:rPr lang="en-US" sz="3200" dirty="0" err="1" smtClean="0"/>
              <a:t>թիրախներ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599"/>
          </a:xfrm>
        </p:spPr>
        <p:txBody>
          <a:bodyPr/>
          <a:lstStyle/>
          <a:p>
            <a:r>
              <a:rPr lang="en-US" sz="2800" dirty="0" err="1" smtClean="0"/>
              <a:t>Ջրամատակարարման</a:t>
            </a:r>
            <a:r>
              <a:rPr lang="en-US" sz="2800" dirty="0" smtClean="0"/>
              <a:t> </a:t>
            </a:r>
            <a:r>
              <a:rPr lang="en-US" sz="2800" dirty="0" err="1" smtClean="0"/>
              <a:t>աղբյուրների</a:t>
            </a:r>
            <a:r>
              <a:rPr lang="en-US" sz="2800" dirty="0" smtClean="0"/>
              <a:t> և </a:t>
            </a:r>
            <a:r>
              <a:rPr lang="en-US" sz="2800" dirty="0" err="1" smtClean="0"/>
              <a:t>կառույցների</a:t>
            </a:r>
            <a:r>
              <a:rPr lang="en-US" sz="2800" dirty="0" smtClean="0"/>
              <a:t> </a:t>
            </a:r>
            <a:r>
              <a:rPr lang="en-US" sz="2800" dirty="0" err="1" smtClean="0"/>
              <a:t>սանիտարական</a:t>
            </a:r>
            <a:r>
              <a:rPr lang="en-US" sz="2800" dirty="0" smtClean="0"/>
              <a:t> </a:t>
            </a:r>
            <a:r>
              <a:rPr lang="en-US" sz="2800" dirty="0" err="1" smtClean="0"/>
              <a:t>պահպանման</a:t>
            </a:r>
            <a:r>
              <a:rPr lang="en-US" sz="2800" dirty="0" smtClean="0"/>
              <a:t> </a:t>
            </a:r>
            <a:r>
              <a:rPr lang="en-US" sz="2800" dirty="0" err="1" smtClean="0"/>
              <a:t>առաջին</a:t>
            </a:r>
            <a:r>
              <a:rPr lang="en-US" sz="2800" dirty="0" smtClean="0"/>
              <a:t>  </a:t>
            </a:r>
            <a:r>
              <a:rPr lang="en-US" sz="2800" dirty="0" err="1" smtClean="0"/>
              <a:t>գոտիների</a:t>
            </a:r>
            <a:r>
              <a:rPr lang="en-US" sz="2800" dirty="0" smtClean="0"/>
              <a:t> </a:t>
            </a:r>
            <a:r>
              <a:rPr lang="en-US" sz="2800" dirty="0" err="1" smtClean="0"/>
              <a:t>սահմանների</a:t>
            </a:r>
            <a:r>
              <a:rPr lang="en-US" sz="2800" dirty="0" smtClean="0"/>
              <a:t> և </a:t>
            </a:r>
            <a:r>
              <a:rPr lang="en-US" sz="2800" dirty="0" err="1" smtClean="0"/>
              <a:t>ռեժիմի</a:t>
            </a:r>
            <a:r>
              <a:rPr lang="en-US" sz="2800" dirty="0" smtClean="0"/>
              <a:t> </a:t>
            </a:r>
            <a:r>
              <a:rPr lang="en-US" sz="2800" dirty="0" err="1" smtClean="0"/>
              <a:t>ապահովումը</a:t>
            </a:r>
            <a:r>
              <a:rPr lang="en-US" sz="2800" dirty="0" smtClean="0"/>
              <a:t> </a:t>
            </a:r>
            <a:r>
              <a:rPr lang="ru-RU" sz="2800" dirty="0" smtClean="0"/>
              <a:t>(20</a:t>
            </a:r>
            <a:r>
              <a:rPr lang="en-US" sz="2800" dirty="0" smtClean="0"/>
              <a:t>20թ.</a:t>
            </a:r>
            <a:r>
              <a:rPr lang="ru-RU" sz="2800" dirty="0" smtClean="0"/>
              <a:t>) </a:t>
            </a:r>
            <a:endParaRPr lang="en-US" sz="2800" dirty="0" smtClean="0"/>
          </a:p>
          <a:p>
            <a:r>
              <a:rPr lang="ru-RU" sz="2800" dirty="0" smtClean="0"/>
              <a:t> </a:t>
            </a:r>
            <a:r>
              <a:rPr lang="en-US" sz="2800" dirty="0" smtClean="0"/>
              <a:t> </a:t>
            </a:r>
            <a:r>
              <a:rPr lang="en-US" sz="2800" dirty="0" err="1" smtClean="0"/>
              <a:t>Խմելու</a:t>
            </a:r>
            <a:r>
              <a:rPr lang="en-US" sz="2800" dirty="0" smtClean="0"/>
              <a:t> </a:t>
            </a:r>
            <a:r>
              <a:rPr lang="en-US" sz="2800" dirty="0" err="1" smtClean="0"/>
              <a:t>ջրի</a:t>
            </a:r>
            <a:r>
              <a:rPr lang="en-US" sz="2800" dirty="0" smtClean="0"/>
              <a:t> </a:t>
            </a:r>
            <a:r>
              <a:rPr lang="en-US" sz="2800" dirty="0" err="1" smtClean="0"/>
              <a:t>մաքրման</a:t>
            </a:r>
            <a:r>
              <a:rPr lang="en-US" sz="2800" dirty="0" smtClean="0"/>
              <a:t> և </a:t>
            </a:r>
            <a:r>
              <a:rPr lang="en-US" sz="2800" dirty="0" err="1" smtClean="0"/>
              <a:t>վարակազերծման</a:t>
            </a:r>
            <a:r>
              <a:rPr lang="en-US" sz="2800" dirty="0" smtClean="0"/>
              <a:t> </a:t>
            </a:r>
            <a:r>
              <a:rPr lang="en-US" sz="2800" dirty="0" err="1" smtClean="0"/>
              <a:t>ապահովում</a:t>
            </a:r>
            <a:r>
              <a:rPr lang="en-US" sz="2800" dirty="0" smtClean="0"/>
              <a:t> (2020թ.) </a:t>
            </a:r>
          </a:p>
          <a:p>
            <a:r>
              <a:rPr lang="en-US" sz="2800" dirty="0" err="1" smtClean="0"/>
              <a:t>Ջրամատակարարման</a:t>
            </a:r>
            <a:r>
              <a:rPr lang="en-US" sz="2800" dirty="0" smtClean="0"/>
              <a:t> </a:t>
            </a:r>
            <a:r>
              <a:rPr lang="en-US" sz="2800" dirty="0" err="1" smtClean="0"/>
              <a:t>աղբյուրների</a:t>
            </a:r>
            <a:r>
              <a:rPr lang="en-US" sz="2800" dirty="0" smtClean="0"/>
              <a:t> և </a:t>
            </a:r>
            <a:r>
              <a:rPr lang="en-US" sz="2800" dirty="0" err="1" smtClean="0"/>
              <a:t>կառույցների</a:t>
            </a:r>
            <a:r>
              <a:rPr lang="en-US" sz="2800" dirty="0" smtClean="0"/>
              <a:t> </a:t>
            </a:r>
            <a:r>
              <a:rPr lang="en-US" sz="2800" dirty="0" err="1" smtClean="0"/>
              <a:t>սանիտարական</a:t>
            </a:r>
            <a:r>
              <a:rPr lang="en-US" sz="2800" dirty="0" smtClean="0"/>
              <a:t> </a:t>
            </a:r>
            <a:r>
              <a:rPr lang="en-US" sz="2800" dirty="0" err="1" smtClean="0"/>
              <a:t>պահպանման</a:t>
            </a:r>
            <a:r>
              <a:rPr lang="en-US" sz="2800" dirty="0" smtClean="0"/>
              <a:t> </a:t>
            </a:r>
            <a:r>
              <a:rPr lang="en-US" sz="2800" dirty="0" err="1" smtClean="0"/>
              <a:t>երկրորդ</a:t>
            </a:r>
            <a:r>
              <a:rPr lang="en-US" sz="2800" dirty="0" smtClean="0"/>
              <a:t> և </a:t>
            </a:r>
            <a:r>
              <a:rPr lang="en-US" sz="2800" dirty="0" err="1" smtClean="0"/>
              <a:t>երրորդ</a:t>
            </a:r>
            <a:r>
              <a:rPr lang="en-US" sz="2800" dirty="0" smtClean="0"/>
              <a:t> </a:t>
            </a:r>
            <a:r>
              <a:rPr lang="en-US" sz="2800" dirty="0" err="1" smtClean="0"/>
              <a:t>գոտիների</a:t>
            </a:r>
            <a:r>
              <a:rPr lang="ro-RO" sz="2800" dirty="0" smtClean="0"/>
              <a:t>  </a:t>
            </a:r>
            <a:r>
              <a:rPr lang="en-US" sz="2800" dirty="0" err="1" smtClean="0"/>
              <a:t>սահմանների</a:t>
            </a:r>
            <a:r>
              <a:rPr lang="en-US" sz="2800" dirty="0" smtClean="0"/>
              <a:t> և </a:t>
            </a:r>
            <a:r>
              <a:rPr lang="en-US" sz="2800" dirty="0" err="1" smtClean="0"/>
              <a:t>ռեժիմի</a:t>
            </a:r>
            <a:r>
              <a:rPr lang="en-US" sz="2800" dirty="0" smtClean="0"/>
              <a:t> </a:t>
            </a:r>
            <a:r>
              <a:rPr lang="en-US" sz="2800" dirty="0" err="1" smtClean="0"/>
              <a:t>ապահովումը</a:t>
            </a:r>
            <a:r>
              <a:rPr lang="en-US" sz="2800" dirty="0" smtClean="0"/>
              <a:t> (2020թ.)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XVIII - </a:t>
            </a:r>
            <a:r>
              <a:rPr lang="en-GB" sz="2800" dirty="0" err="1" smtClean="0"/>
              <a:t>Հատկապես</a:t>
            </a:r>
            <a:r>
              <a:rPr lang="en-GB" sz="2800" dirty="0" smtClean="0"/>
              <a:t> </a:t>
            </a:r>
            <a:r>
              <a:rPr lang="en-GB" sz="2800" dirty="0" err="1" smtClean="0"/>
              <a:t>աղտոտված</a:t>
            </a:r>
            <a:r>
              <a:rPr lang="en-GB" sz="2800" dirty="0" smtClean="0"/>
              <a:t> </a:t>
            </a:r>
            <a:r>
              <a:rPr lang="en-GB" sz="2800" dirty="0" err="1" smtClean="0"/>
              <a:t>տարածքների</a:t>
            </a:r>
            <a:r>
              <a:rPr lang="en-GB" sz="2800" dirty="0" smtClean="0"/>
              <a:t> </a:t>
            </a:r>
            <a:r>
              <a:rPr lang="en-GB" sz="2800" dirty="0" err="1" smtClean="0"/>
              <a:t>հայտնաբերում</a:t>
            </a:r>
            <a:r>
              <a:rPr lang="en-GB" sz="2800" dirty="0" smtClean="0"/>
              <a:t> և </a:t>
            </a:r>
            <a:r>
              <a:rPr lang="en-GB" sz="2800" dirty="0" err="1" smtClean="0"/>
              <a:t>դրության</a:t>
            </a:r>
            <a:r>
              <a:rPr lang="en-GB" sz="2800" dirty="0" smtClean="0"/>
              <a:t> </a:t>
            </a:r>
            <a:r>
              <a:rPr lang="en-GB" sz="2800" dirty="0" err="1" smtClean="0"/>
              <a:t>շտկում</a:t>
            </a:r>
            <a:r>
              <a:rPr lang="en-GB" sz="2800" dirty="0" smtClean="0"/>
              <a:t>/</a:t>
            </a:r>
            <a:r>
              <a:rPr lang="en-GB" sz="2800" dirty="0" err="1" smtClean="0"/>
              <a:t>մաքրում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Լեռնահանքարդյունաբերության</a:t>
            </a:r>
            <a:r>
              <a:rPr lang="en-US" dirty="0" smtClean="0"/>
              <a:t> </a:t>
            </a:r>
            <a:r>
              <a:rPr lang="en-US" dirty="0" err="1" smtClean="0"/>
              <a:t>գործունեության</a:t>
            </a:r>
            <a:r>
              <a:rPr lang="en-US" dirty="0" smtClean="0"/>
              <a:t> </a:t>
            </a:r>
            <a:r>
              <a:rPr lang="en-US" dirty="0" err="1" smtClean="0"/>
              <a:t>հետևանքով</a:t>
            </a:r>
            <a:r>
              <a:rPr lang="en-US" dirty="0" smtClean="0"/>
              <a:t> </a:t>
            </a:r>
            <a:r>
              <a:rPr lang="hy-AM" dirty="0" smtClean="0"/>
              <a:t>մակերևութային</a:t>
            </a:r>
            <a:r>
              <a:rPr lang="en-US" dirty="0" smtClean="0"/>
              <a:t> </a:t>
            </a:r>
            <a:r>
              <a:rPr lang="en-US" dirty="0" err="1" smtClean="0"/>
              <a:t>ջրերը</a:t>
            </a:r>
            <a:r>
              <a:rPr lang="en-US" dirty="0" smtClean="0"/>
              <a:t> </a:t>
            </a:r>
            <a:r>
              <a:rPr lang="en-US" dirty="0" err="1" smtClean="0"/>
              <a:t>աղտոտվում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Սևանա</a:t>
            </a:r>
            <a:r>
              <a:rPr lang="en-US" dirty="0" smtClean="0"/>
              <a:t> </a:t>
            </a:r>
            <a:r>
              <a:rPr lang="en-US" dirty="0" err="1" smtClean="0"/>
              <a:t>լիճ</a:t>
            </a:r>
            <a:r>
              <a:rPr lang="en-US" dirty="0" smtClean="0"/>
              <a:t> </a:t>
            </a:r>
            <a:r>
              <a:rPr lang="en-US" dirty="0" err="1" smtClean="0"/>
              <a:t>թափվող</a:t>
            </a:r>
            <a:r>
              <a:rPr lang="en-US" dirty="0" smtClean="0"/>
              <a:t> </a:t>
            </a:r>
            <a:r>
              <a:rPr lang="en-US" dirty="0" err="1" smtClean="0"/>
              <a:t>գետերում</a:t>
            </a:r>
            <a:r>
              <a:rPr lang="en-US" dirty="0" smtClean="0"/>
              <a:t> </a:t>
            </a:r>
            <a:r>
              <a:rPr lang="en-US" dirty="0" err="1" smtClean="0"/>
              <a:t>ծանր</a:t>
            </a:r>
            <a:r>
              <a:rPr lang="en-US" dirty="0" smtClean="0"/>
              <a:t> </a:t>
            </a:r>
            <a:r>
              <a:rPr lang="en-US" dirty="0" err="1" smtClean="0"/>
              <a:t>մետաղների</a:t>
            </a:r>
            <a:r>
              <a:rPr lang="en-US" dirty="0" smtClean="0"/>
              <a:t> և </a:t>
            </a:r>
            <a:r>
              <a:rPr lang="en-US" dirty="0" err="1" smtClean="0"/>
              <a:t>աղտոտող</a:t>
            </a:r>
            <a:r>
              <a:rPr lang="en-US" dirty="0" smtClean="0"/>
              <a:t> </a:t>
            </a:r>
            <a:r>
              <a:rPr lang="en-US" dirty="0" err="1" smtClean="0"/>
              <a:t>նյութերի</a:t>
            </a:r>
            <a:r>
              <a:rPr lang="en-US" dirty="0" smtClean="0"/>
              <a:t> </a:t>
            </a:r>
            <a:r>
              <a:rPr lang="en-US" dirty="0" err="1" smtClean="0"/>
              <a:t>մեծ</a:t>
            </a:r>
            <a:r>
              <a:rPr lang="en-US" dirty="0" smtClean="0"/>
              <a:t> </a:t>
            </a:r>
            <a:r>
              <a:rPr lang="en-US" dirty="0" err="1" smtClean="0"/>
              <a:t>խտություններ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 </a:t>
            </a:r>
            <a:r>
              <a:rPr lang="en-US" dirty="0" err="1" smtClean="0"/>
              <a:t>առկա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Գետային</a:t>
            </a:r>
            <a:r>
              <a:rPr lang="en-US" dirty="0" smtClean="0"/>
              <a:t> </a:t>
            </a:r>
            <a:r>
              <a:rPr lang="en-US" dirty="0" err="1" smtClean="0"/>
              <a:t>նստվածքներում</a:t>
            </a:r>
            <a:r>
              <a:rPr lang="en-US" dirty="0" smtClean="0"/>
              <a:t> </a:t>
            </a:r>
            <a:r>
              <a:rPr lang="en-US" dirty="0" err="1" smtClean="0"/>
              <a:t>ծանր</a:t>
            </a:r>
            <a:r>
              <a:rPr lang="en-US" dirty="0" smtClean="0"/>
              <a:t> </a:t>
            </a:r>
            <a:r>
              <a:rPr lang="en-US" dirty="0" err="1" smtClean="0"/>
              <a:t>մետաղների</a:t>
            </a:r>
            <a:r>
              <a:rPr lang="en-US" dirty="0" smtClean="0"/>
              <a:t> </a:t>
            </a:r>
            <a:r>
              <a:rPr lang="en-US" dirty="0" err="1" smtClean="0"/>
              <a:t>վերաբերյալ</a:t>
            </a:r>
            <a:r>
              <a:rPr lang="en-US" dirty="0" smtClean="0"/>
              <a:t> </a:t>
            </a:r>
            <a:r>
              <a:rPr lang="en-US" dirty="0" err="1" smtClean="0"/>
              <a:t>հետազոտությունները</a:t>
            </a:r>
            <a:r>
              <a:rPr lang="en-US" dirty="0" smtClean="0"/>
              <a:t> </a:t>
            </a:r>
            <a:r>
              <a:rPr lang="en-US" dirty="0" err="1" smtClean="0"/>
              <a:t>բացակայում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/>
          <a:lstStyle/>
          <a:p>
            <a:pPr algn="ctr"/>
            <a:r>
              <a:rPr lang="en-US" sz="3200" dirty="0" err="1" smtClean="0"/>
              <a:t>Ելակետային</a:t>
            </a:r>
            <a:r>
              <a:rPr lang="en-US" sz="3200" dirty="0" smtClean="0"/>
              <a:t> </a:t>
            </a:r>
            <a:r>
              <a:rPr lang="en-US" sz="3200" dirty="0" err="1" smtClean="0"/>
              <a:t>իրավիճակի</a:t>
            </a:r>
            <a:r>
              <a:rPr lang="en-US" sz="3200" dirty="0" smtClean="0"/>
              <a:t> </a:t>
            </a:r>
            <a:r>
              <a:rPr lang="en-US" sz="3200" dirty="0" err="1" smtClean="0"/>
              <a:t>վերլուծություն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 </a:t>
            </a:r>
            <a:r>
              <a:rPr lang="en-US" dirty="0" err="1" smtClean="0"/>
              <a:t>Նախնական</a:t>
            </a:r>
            <a:r>
              <a:rPr lang="en-US" dirty="0" smtClean="0"/>
              <a:t> </a:t>
            </a:r>
            <a:r>
              <a:rPr lang="en-US" dirty="0" err="1" smtClean="0"/>
              <a:t>վերլուծությունը</a:t>
            </a:r>
            <a:r>
              <a:rPr lang="en-US" dirty="0" smtClean="0"/>
              <a:t> </a:t>
            </a:r>
            <a:r>
              <a:rPr lang="en-US" dirty="0" err="1" smtClean="0"/>
              <a:t>ներառում</a:t>
            </a:r>
            <a:r>
              <a:rPr lang="en-US" dirty="0" smtClean="0"/>
              <a:t> է </a:t>
            </a:r>
            <a:r>
              <a:rPr lang="en-US" dirty="0" err="1" smtClean="0"/>
              <a:t>հետևյալ</a:t>
            </a:r>
            <a:r>
              <a:rPr lang="en-US" dirty="0" smtClean="0"/>
              <a:t> </a:t>
            </a:r>
            <a:r>
              <a:rPr lang="en-US" dirty="0" err="1" smtClean="0"/>
              <a:t>տեղեկատվությունը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 </a:t>
            </a:r>
            <a:r>
              <a:rPr lang="hy-AM" dirty="0" smtClean="0"/>
              <a:t>Ռազմավարություններ, իրավական </a:t>
            </a:r>
            <a:r>
              <a:rPr lang="en-US" dirty="0" smtClean="0"/>
              <a:t>/ </a:t>
            </a:r>
            <a:r>
              <a:rPr lang="hy-AM" dirty="0" smtClean="0"/>
              <a:t>կարգավորիչ դաշտ </a:t>
            </a:r>
            <a:r>
              <a:rPr lang="en-US" dirty="0" smtClean="0"/>
              <a:t>և </a:t>
            </a:r>
            <a:r>
              <a:rPr lang="hy-AM" dirty="0" smtClean="0"/>
              <a:t>միջազգային պարտավորություններ</a:t>
            </a:r>
            <a:endParaRPr lang="en-US" dirty="0" smtClean="0"/>
          </a:p>
          <a:p>
            <a:r>
              <a:rPr lang="en-US" dirty="0" smtClean="0"/>
              <a:t> Ի</a:t>
            </a:r>
            <a:r>
              <a:rPr lang="hy-AM" dirty="0" smtClean="0"/>
              <a:t>նստիտուցիոնալ շրջանակները</a:t>
            </a:r>
            <a:endParaRPr lang="en-US" dirty="0" smtClean="0"/>
          </a:p>
          <a:p>
            <a:r>
              <a:rPr lang="en-US" dirty="0" smtClean="0"/>
              <a:t> </a:t>
            </a:r>
            <a:r>
              <a:rPr lang="hy-AM" dirty="0" smtClean="0"/>
              <a:t>Ֆինանսական շրջանակները</a:t>
            </a:r>
            <a:endParaRPr lang="en-US" dirty="0" smtClean="0"/>
          </a:p>
          <a:p>
            <a:r>
              <a:rPr lang="en-US" dirty="0" err="1" smtClean="0"/>
              <a:t>Ոլորտին</a:t>
            </a:r>
            <a:r>
              <a:rPr lang="en-US" dirty="0" smtClean="0"/>
              <a:t> </a:t>
            </a:r>
            <a:r>
              <a:rPr lang="en-US" dirty="0" err="1" smtClean="0"/>
              <a:t>վերաբերող</a:t>
            </a:r>
            <a:r>
              <a:rPr lang="en-US" dirty="0" smtClean="0"/>
              <a:t> հ</a:t>
            </a:r>
            <a:r>
              <a:rPr lang="hy-AM" dirty="0" smtClean="0"/>
              <a:t>իմնական խնդիրները 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en-US" sz="3200" dirty="0" err="1" smtClean="0"/>
              <a:t>Առաջարկվող</a:t>
            </a:r>
            <a:r>
              <a:rPr lang="en-US" sz="3200" dirty="0" smtClean="0"/>
              <a:t> </a:t>
            </a:r>
            <a:r>
              <a:rPr lang="en-US" sz="3200" dirty="0" err="1" smtClean="0"/>
              <a:t>թիրախներ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599"/>
          </a:xfrm>
        </p:spPr>
        <p:txBody>
          <a:bodyPr/>
          <a:lstStyle/>
          <a:p>
            <a:r>
              <a:rPr lang="hy-AM" sz="2800" dirty="0" smtClean="0"/>
              <a:t>Իրականացնել </a:t>
            </a:r>
            <a:r>
              <a:rPr lang="en-US" sz="2800" dirty="0" err="1" smtClean="0"/>
              <a:t>գնահատում</a:t>
            </a:r>
            <a:r>
              <a:rPr lang="en-US" sz="2800" dirty="0" smtClean="0"/>
              <a:t> </a:t>
            </a:r>
            <a:r>
              <a:rPr lang="en-US" sz="2800" dirty="0" err="1" smtClean="0"/>
              <a:t>ըստ</a:t>
            </a:r>
            <a:r>
              <a:rPr lang="en-US" sz="2800" dirty="0" smtClean="0"/>
              <a:t> բ</a:t>
            </a:r>
            <a:r>
              <a:rPr lang="hy-AM" sz="2800" dirty="0" smtClean="0"/>
              <a:t>աց ջրավազան արտանետվող կեղտաջրերի ԹՍԱ չափանիշների (մինչև 2018թ.</a:t>
            </a:r>
            <a:r>
              <a:rPr lang="en-US" sz="2800" dirty="0" smtClean="0"/>
              <a:t> </a:t>
            </a:r>
            <a:r>
              <a:rPr lang="hy-AM" sz="2800" dirty="0" smtClean="0"/>
              <a:t>պիլոտային ծրագրի իրականացում առնվազն մեկ ջրավազանի համար</a:t>
            </a:r>
            <a:r>
              <a:rPr lang="en-US" sz="2800" dirty="0" smtClean="0"/>
              <a:t>, </a:t>
            </a:r>
            <a:r>
              <a:rPr lang="hy-AM" sz="2800" dirty="0" smtClean="0"/>
              <a:t>մինչև 2020թ.</a:t>
            </a:r>
            <a:r>
              <a:rPr lang="en-US" sz="2800" dirty="0" smtClean="0"/>
              <a:t>` </a:t>
            </a:r>
            <a:r>
              <a:rPr lang="hy-AM" sz="2800" dirty="0" smtClean="0"/>
              <a:t>2 ջրավազանի համար</a:t>
            </a:r>
            <a:r>
              <a:rPr lang="ru-RU" sz="2800" dirty="0" smtClean="0"/>
              <a:t>)</a:t>
            </a:r>
            <a:r>
              <a:rPr lang="en-US" sz="2800" dirty="0" smtClean="0"/>
              <a:t>:</a:t>
            </a:r>
          </a:p>
          <a:p>
            <a:r>
              <a:rPr lang="af-ZA" sz="2800" dirty="0" smtClean="0"/>
              <a:t>Ջրերի որակի կառավարման ռազմավարության մոնիթորինգ և հետագա բարելավում</a:t>
            </a:r>
            <a:r>
              <a:rPr lang="hy-AM" sz="2800" dirty="0" smtClean="0"/>
              <a:t> (20</a:t>
            </a:r>
            <a:r>
              <a:rPr lang="en-US" sz="2800" dirty="0" smtClean="0"/>
              <a:t>2</a:t>
            </a:r>
            <a:r>
              <a:rPr lang="hy-AM" sz="2800" dirty="0" smtClean="0"/>
              <a:t>1թ.</a:t>
            </a:r>
            <a:r>
              <a:rPr lang="en-US" sz="2800" dirty="0" smtClean="0"/>
              <a:t> </a:t>
            </a:r>
            <a:r>
              <a:rPr lang="ru-RU" sz="2800" dirty="0" smtClean="0"/>
              <a:t>)</a:t>
            </a:r>
            <a:r>
              <a:rPr lang="af-ZA" sz="2800" dirty="0" smtClean="0"/>
              <a:t>: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4450"/>
          </a:xfrm>
        </p:spPr>
        <p:txBody>
          <a:bodyPr/>
          <a:lstStyle/>
          <a:p>
            <a:pPr algn="ctr"/>
            <a:r>
              <a:rPr lang="hy-AM" sz="2800" smtClean="0"/>
              <a:t>XIX</a:t>
            </a:r>
            <a:r>
              <a:rPr lang="en-US" sz="2800" smtClean="0"/>
              <a:t> - </a:t>
            </a:r>
            <a:r>
              <a:rPr lang="hy-AM" sz="2800" smtClean="0"/>
              <a:t>Ջրային ռեսուրսների կառավարման, զարգացման, պահպանման և օգտագործման համակարգերի արդյունավետությունը</a:t>
            </a:r>
            <a:endParaRPr lang="en-US" sz="28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Գետավազանային</a:t>
            </a:r>
            <a:r>
              <a:rPr lang="en-US" dirty="0" smtClean="0"/>
              <a:t> </a:t>
            </a:r>
            <a:r>
              <a:rPr lang="en-US" dirty="0" err="1" smtClean="0"/>
              <a:t>կառավարման</a:t>
            </a:r>
            <a:r>
              <a:rPr lang="en-US" dirty="0" smtClean="0"/>
              <a:t> </a:t>
            </a:r>
            <a:r>
              <a:rPr lang="en-US" dirty="0" err="1" smtClean="0"/>
              <a:t>նոր</a:t>
            </a:r>
            <a:r>
              <a:rPr lang="en-US" dirty="0" smtClean="0"/>
              <a:t> </a:t>
            </a:r>
            <a:r>
              <a:rPr lang="en-US" dirty="0" err="1" smtClean="0"/>
              <a:t>պլանների</a:t>
            </a:r>
            <a:r>
              <a:rPr lang="en-US" dirty="0" smtClean="0"/>
              <a:t> </a:t>
            </a:r>
            <a:r>
              <a:rPr lang="en-US" dirty="0" err="1" smtClean="0"/>
              <a:t>մշակման</a:t>
            </a:r>
            <a:r>
              <a:rPr lang="en-US" dirty="0" smtClean="0"/>
              <a:t>, </a:t>
            </a:r>
            <a:r>
              <a:rPr lang="en-US" dirty="0" err="1" smtClean="0"/>
              <a:t>հների</a:t>
            </a:r>
            <a:r>
              <a:rPr lang="en-US" dirty="0" smtClean="0"/>
              <a:t> </a:t>
            </a:r>
            <a:r>
              <a:rPr lang="en-US" dirty="0" err="1" smtClean="0"/>
              <a:t>լրամշակման</a:t>
            </a:r>
            <a:r>
              <a:rPr lang="en-US" dirty="0" smtClean="0"/>
              <a:t> և </a:t>
            </a:r>
            <a:r>
              <a:rPr lang="en-US" dirty="0" err="1" smtClean="0"/>
              <a:t>դրանց</a:t>
            </a:r>
            <a:r>
              <a:rPr lang="en-US" dirty="0" smtClean="0"/>
              <a:t>  </a:t>
            </a:r>
            <a:r>
              <a:rPr lang="en-US" dirty="0" err="1" smtClean="0"/>
              <a:t>իրականացման</a:t>
            </a:r>
            <a:r>
              <a:rPr lang="en-US" dirty="0" smtClean="0"/>
              <a:t> </a:t>
            </a:r>
            <a:r>
              <a:rPr lang="en-US" dirty="0" err="1" smtClean="0"/>
              <a:t>համար</a:t>
            </a:r>
            <a:r>
              <a:rPr lang="en-US" dirty="0" smtClean="0"/>
              <a:t> </a:t>
            </a:r>
            <a:r>
              <a:rPr lang="en-US" dirty="0" err="1" smtClean="0"/>
              <a:t>Ջրավազանային</a:t>
            </a:r>
            <a:r>
              <a:rPr lang="en-US" dirty="0" smtClean="0"/>
              <a:t> </a:t>
            </a:r>
            <a:r>
              <a:rPr lang="en-US" dirty="0" err="1" smtClean="0"/>
              <a:t>կառավարման</a:t>
            </a:r>
            <a:r>
              <a:rPr lang="en-US" dirty="0" smtClean="0"/>
              <a:t> </a:t>
            </a:r>
            <a:r>
              <a:rPr lang="en-US" dirty="0" err="1" smtClean="0"/>
              <a:t>մարմինների</a:t>
            </a:r>
            <a:r>
              <a:rPr lang="en-US" dirty="0" smtClean="0"/>
              <a:t> </a:t>
            </a:r>
            <a:r>
              <a:rPr lang="en-US" dirty="0" err="1" smtClean="0"/>
              <a:t>ունակությունների</a:t>
            </a:r>
            <a:r>
              <a:rPr lang="en-US" dirty="0" smtClean="0"/>
              <a:t> </a:t>
            </a:r>
            <a:r>
              <a:rPr lang="en-US" dirty="0" err="1" smtClean="0"/>
              <a:t>հմտությունների</a:t>
            </a:r>
            <a:r>
              <a:rPr lang="en-US" dirty="0" smtClean="0"/>
              <a:t>, </a:t>
            </a:r>
            <a:r>
              <a:rPr lang="en-US" dirty="0" err="1" smtClean="0"/>
              <a:t>ինչպես</a:t>
            </a:r>
            <a:r>
              <a:rPr lang="en-US" dirty="0" smtClean="0"/>
              <a:t> նաև </a:t>
            </a:r>
            <a:r>
              <a:rPr lang="en-US" dirty="0" err="1" smtClean="0"/>
              <a:t>մարդկային</a:t>
            </a:r>
            <a:r>
              <a:rPr lang="en-US" dirty="0" smtClean="0"/>
              <a:t> </a:t>
            </a:r>
            <a:r>
              <a:rPr lang="en-US" dirty="0" err="1" smtClean="0"/>
              <a:t>տեխնիկական</a:t>
            </a:r>
            <a:r>
              <a:rPr lang="en-US" dirty="0" smtClean="0"/>
              <a:t> և </a:t>
            </a:r>
            <a:r>
              <a:rPr lang="en-US" dirty="0" err="1" smtClean="0"/>
              <a:t>ֆինանսական</a:t>
            </a:r>
            <a:r>
              <a:rPr lang="en-US" dirty="0" smtClean="0"/>
              <a:t> </a:t>
            </a:r>
            <a:r>
              <a:rPr lang="en-US" dirty="0" err="1" smtClean="0"/>
              <a:t>ռեսուրսների</a:t>
            </a:r>
            <a:r>
              <a:rPr lang="en-US" dirty="0" smtClean="0"/>
              <a:t> </a:t>
            </a:r>
            <a:r>
              <a:rPr lang="en-US" dirty="0" err="1" smtClean="0"/>
              <a:t>բացակայություն</a:t>
            </a:r>
            <a:r>
              <a:rPr lang="en-US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Կա</a:t>
            </a:r>
            <a:r>
              <a:rPr lang="en-US" dirty="0" smtClean="0"/>
              <a:t> </a:t>
            </a:r>
            <a:r>
              <a:rPr lang="hy-AM" dirty="0" smtClean="0"/>
              <a:t>տվյալներ</a:t>
            </a:r>
            <a:r>
              <a:rPr lang="en-US" dirty="0" smtClean="0"/>
              <a:t>ի </a:t>
            </a:r>
            <a:r>
              <a:rPr lang="hy-AM" dirty="0" smtClean="0"/>
              <a:t>և տեղեկատվության բացեր</a:t>
            </a:r>
            <a:r>
              <a:rPr lang="en-US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y-AM" sz="2800" smtClean="0"/>
              <a:t>XIX</a:t>
            </a:r>
            <a:r>
              <a:rPr lang="en-US" sz="2800" smtClean="0"/>
              <a:t> - </a:t>
            </a:r>
            <a:r>
              <a:rPr lang="hy-AM" sz="2800" smtClean="0"/>
              <a:t>Ջրային ռեսուրսների կառավարման, զարգացման, պահպանման և օգտագործման համակարգերի արդյունավետությունը</a:t>
            </a:r>
            <a:endParaRPr lang="ru-RU" sz="28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Ջրային</a:t>
            </a:r>
            <a:r>
              <a:rPr lang="en-US" dirty="0" smtClean="0"/>
              <a:t> </a:t>
            </a:r>
            <a:r>
              <a:rPr lang="en-US" dirty="0" err="1" smtClean="0"/>
              <a:t>ռեսուրսների</a:t>
            </a:r>
            <a:r>
              <a:rPr lang="en-US" dirty="0" smtClean="0"/>
              <a:t> </a:t>
            </a:r>
            <a:r>
              <a:rPr lang="en-US" dirty="0" err="1" smtClean="0"/>
              <a:t>կառավարման</a:t>
            </a:r>
            <a:r>
              <a:rPr lang="en-US" dirty="0" smtClean="0"/>
              <a:t> </a:t>
            </a:r>
            <a:r>
              <a:rPr lang="en-US" dirty="0" err="1" smtClean="0"/>
              <a:t>ոլորտում</a:t>
            </a:r>
            <a:r>
              <a:rPr lang="en-US" dirty="0" smtClean="0"/>
              <a:t> </a:t>
            </a:r>
            <a:r>
              <a:rPr lang="en-US" dirty="0" err="1" smtClean="0"/>
              <a:t>համապարփակ</a:t>
            </a:r>
            <a:r>
              <a:rPr lang="en-US" dirty="0" smtClean="0"/>
              <a:t> </a:t>
            </a:r>
            <a:r>
              <a:rPr lang="en-US" dirty="0" err="1" smtClean="0"/>
              <a:t>որոշումներ</a:t>
            </a:r>
            <a:r>
              <a:rPr lang="en-US" dirty="0" smtClean="0"/>
              <a:t> </a:t>
            </a:r>
            <a:r>
              <a:rPr lang="en-US" dirty="0" err="1" smtClean="0"/>
              <a:t>կայացնելու</a:t>
            </a:r>
            <a:r>
              <a:rPr lang="en-US" dirty="0" smtClean="0"/>
              <a:t> </a:t>
            </a:r>
            <a:r>
              <a:rPr lang="en-US" dirty="0" err="1" smtClean="0"/>
              <a:t>համար</a:t>
            </a:r>
            <a:r>
              <a:rPr lang="en-US" dirty="0" smtClean="0"/>
              <a:t> </a:t>
            </a:r>
            <a:r>
              <a:rPr lang="en-US" dirty="0" err="1" smtClean="0"/>
              <a:t>ջրի</a:t>
            </a:r>
            <a:r>
              <a:rPr lang="en-US" dirty="0" smtClean="0"/>
              <a:t> </a:t>
            </a:r>
            <a:r>
              <a:rPr lang="en-US" dirty="0" err="1" smtClean="0"/>
              <a:t>որակի</a:t>
            </a:r>
            <a:r>
              <a:rPr lang="en-US" dirty="0" smtClean="0"/>
              <a:t> </a:t>
            </a:r>
            <a:r>
              <a:rPr lang="en-US" dirty="0" err="1" smtClean="0"/>
              <a:t>գնահատման</a:t>
            </a:r>
            <a:r>
              <a:rPr lang="en-US" dirty="0" smtClean="0"/>
              <a:t> </a:t>
            </a:r>
            <a:r>
              <a:rPr lang="en-US" dirty="0" err="1" smtClean="0"/>
              <a:t>համակարգի</a:t>
            </a:r>
            <a:r>
              <a:rPr lang="en-US" dirty="0" smtClean="0"/>
              <a:t> </a:t>
            </a:r>
            <a:r>
              <a:rPr lang="en-US" dirty="0" err="1" smtClean="0"/>
              <a:t>բացակայություն</a:t>
            </a:r>
            <a:r>
              <a:rPr lang="en-US" dirty="0" smtClean="0"/>
              <a:t>: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en-US" sz="3200" dirty="0" err="1" smtClean="0"/>
              <a:t>Առաջարկվող</a:t>
            </a:r>
            <a:r>
              <a:rPr lang="en-US" sz="3200" dirty="0" smtClean="0"/>
              <a:t> </a:t>
            </a:r>
            <a:r>
              <a:rPr lang="en-US" sz="3200" dirty="0" err="1" smtClean="0"/>
              <a:t>թիրախներ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lvl="0"/>
            <a:r>
              <a:rPr lang="hy-AM" sz="2800" dirty="0" smtClean="0"/>
              <a:t>Ջրային ոլորտի գերատեսչությունների դերերի և պատասխանատվությունների հստակեցում</a:t>
            </a:r>
            <a:r>
              <a:rPr lang="af-ZA" sz="2800" dirty="0" smtClean="0"/>
              <a:t> (2015-2017</a:t>
            </a:r>
            <a:r>
              <a:rPr lang="en-US" sz="2800" dirty="0" err="1" smtClean="0"/>
              <a:t>թթ</a:t>
            </a:r>
            <a:r>
              <a:rPr lang="af-ZA" sz="2800" dirty="0" smtClean="0"/>
              <a:t>.)</a:t>
            </a:r>
            <a:r>
              <a:rPr lang="af-ZA" sz="2800" b="1" dirty="0" smtClean="0"/>
              <a:t> </a:t>
            </a:r>
            <a:endParaRPr lang="en-US" sz="2800" dirty="0" smtClean="0"/>
          </a:p>
          <a:p>
            <a:pPr lvl="0"/>
            <a:r>
              <a:rPr lang="hy-AM" sz="2800" dirty="0" smtClean="0"/>
              <a:t>ՋՊԿ տվյալների բազայի հզորացման նպատակով շահագրգիռ հաստատությունների միջև տեղեկատվության փոխանակման գործընթացի օրենսդրական հիմնավորում և մեխանիզմների ստեղծում (2015-2017թթ.)  </a:t>
            </a:r>
            <a:endParaRPr lang="en-US" sz="2800" dirty="0" smtClean="0"/>
          </a:p>
          <a:p>
            <a:pPr lvl="0"/>
            <a:r>
              <a:rPr lang="hy-AM" sz="2800" dirty="0" smtClean="0"/>
              <a:t>Ջրավազանային կառավարման պլանների մշակում Արփա, Որոտան, Ախուրյան, Մեծամոր և Մեղրիգետ գետերի համար (2015-2017թթ.)</a:t>
            </a: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 algn="ctr"/>
            <a:r>
              <a:rPr lang="en-US" sz="3200" dirty="0" err="1" smtClean="0"/>
              <a:t>Առաջարկվող</a:t>
            </a:r>
            <a:r>
              <a:rPr lang="en-US" sz="3200" dirty="0" smtClean="0"/>
              <a:t> </a:t>
            </a:r>
            <a:r>
              <a:rPr lang="en-US" sz="3200" dirty="0" err="1" smtClean="0"/>
              <a:t>թիրախներ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 lvl="0"/>
            <a:r>
              <a:rPr lang="hy-AM" sz="2800" dirty="0" smtClean="0"/>
              <a:t>Ջրավազանային կառավարման խորհուրդների գործունեության և իրավասությունների օրենսդրական հիմքի ստեղծում (2018-2020թթ.)</a:t>
            </a:r>
            <a:r>
              <a:rPr lang="hy-AM" sz="2800" b="1" dirty="0" smtClean="0"/>
              <a:t> </a:t>
            </a:r>
            <a:endParaRPr lang="en-US" sz="2800" dirty="0" smtClean="0"/>
          </a:p>
          <a:p>
            <a:pPr lvl="0"/>
            <a:r>
              <a:rPr lang="hy-AM" sz="2800" dirty="0" smtClean="0"/>
              <a:t>Ջրային մարմինների դասակարգման օրենսդրական հիմքի ստեղծում (2015-2017թթ.)</a:t>
            </a:r>
            <a:r>
              <a:rPr lang="hy-AM" sz="2800" b="1" dirty="0" smtClean="0"/>
              <a:t> </a:t>
            </a:r>
            <a:endParaRPr lang="en-US" sz="2800" dirty="0" smtClean="0"/>
          </a:p>
          <a:p>
            <a:pPr lvl="0"/>
            <a:r>
              <a:rPr lang="hy-AM" sz="2800" dirty="0" smtClean="0"/>
              <a:t>Կենսամոնիտորինգի կիրառման ուղեցույցի մշակում` ՀՀ իրականացված/իրականացվող պիլոտային ծրագրերի արդյունքների հիման վրա (2018-2020թթ.)</a:t>
            </a:r>
            <a:r>
              <a:rPr lang="hy-AM" sz="2800" b="1" dirty="0" smtClean="0"/>
              <a:t> </a:t>
            </a:r>
            <a:endParaRPr lang="en-US" sz="2800" dirty="0" smtClean="0"/>
          </a:p>
          <a:p>
            <a:pPr lvl="0"/>
            <a:r>
              <a:rPr lang="hy-AM" sz="2800" dirty="0" smtClean="0"/>
              <a:t>Թիրախային խնդիրների կարգավորման նպատակով համապատասխան իրավական ակտերի մշակում (2015-2020թթ.)</a:t>
            </a:r>
            <a:r>
              <a:rPr lang="hy-AM" sz="2800" b="1" dirty="0" smtClean="0"/>
              <a:t> 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pPr algn="ctr"/>
            <a:r>
              <a:rPr lang="en-US" sz="3200" dirty="0" err="1" smtClean="0"/>
              <a:t>Առաջարկվող</a:t>
            </a:r>
            <a:r>
              <a:rPr lang="en-US" sz="3200" dirty="0" smtClean="0"/>
              <a:t> </a:t>
            </a:r>
            <a:r>
              <a:rPr lang="en-US" sz="3200" dirty="0" err="1" smtClean="0"/>
              <a:t>թիրախներ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953000"/>
          </a:xfrm>
        </p:spPr>
        <p:txBody>
          <a:bodyPr/>
          <a:lstStyle/>
          <a:p>
            <a:pPr lvl="0"/>
            <a:r>
              <a:rPr lang="hy-AM" dirty="0" smtClean="0"/>
              <a:t>ՀՀ  ջրի ազգային ծրագրի իրականացման </a:t>
            </a:r>
            <a:r>
              <a:rPr lang="en-US" dirty="0" err="1" smtClean="0"/>
              <a:t>ինստիտուցիոնալ</a:t>
            </a:r>
            <a:r>
              <a:rPr lang="en-US" dirty="0" smtClean="0"/>
              <a:t> </a:t>
            </a:r>
            <a:r>
              <a:rPr lang="en-US" dirty="0" err="1" smtClean="0"/>
              <a:t>հիմքի</a:t>
            </a:r>
            <a:r>
              <a:rPr lang="en-US" dirty="0" smtClean="0"/>
              <a:t> </a:t>
            </a:r>
            <a:r>
              <a:rPr lang="en-US" dirty="0" err="1" smtClean="0"/>
              <a:t>ստեղծում</a:t>
            </a:r>
            <a:r>
              <a:rPr lang="en-US" dirty="0" smtClean="0"/>
              <a:t> և </a:t>
            </a:r>
            <a:r>
              <a:rPr lang="en-US" dirty="0" err="1" smtClean="0"/>
              <a:t>զարգացում</a:t>
            </a:r>
            <a:r>
              <a:rPr lang="en-US" dirty="0" smtClean="0"/>
              <a:t> </a:t>
            </a:r>
            <a:r>
              <a:rPr lang="hy-AM" dirty="0" smtClean="0"/>
              <a:t>(201</a:t>
            </a:r>
            <a:r>
              <a:rPr lang="en-US" dirty="0" smtClean="0"/>
              <a:t>5</a:t>
            </a:r>
            <a:r>
              <a:rPr lang="hy-AM" dirty="0" smtClean="0"/>
              <a:t>-20</a:t>
            </a:r>
            <a:r>
              <a:rPr lang="en-US" dirty="0" smtClean="0"/>
              <a:t>17թթ.</a:t>
            </a:r>
            <a:r>
              <a:rPr lang="hy-AM" dirty="0" smtClean="0"/>
              <a:t>)</a:t>
            </a:r>
            <a:endParaRPr lang="en-US" dirty="0" smtClean="0"/>
          </a:p>
          <a:p>
            <a:pPr lvl="0"/>
            <a:r>
              <a:rPr lang="hy-AM" dirty="0" smtClean="0"/>
              <a:t>Արդեն ստեղծված և գործող ջրավազանային տարածքային կառավարման բաժինների հզորացում (2015-2017թթ.)</a:t>
            </a:r>
            <a:r>
              <a:rPr lang="hy-AM" b="1" dirty="0" smtClean="0"/>
              <a:t> </a:t>
            </a:r>
            <a:endParaRPr lang="en-US" dirty="0" smtClean="0"/>
          </a:p>
          <a:p>
            <a:pPr lvl="0"/>
            <a:r>
              <a:rPr lang="hy-AM" dirty="0" smtClean="0"/>
              <a:t>Ջրավազանային տարածքային կառավարման բաժիններին կից ջրավազանային կառավարման խորհուրդների ստեղծում (2018-2020) </a:t>
            </a:r>
            <a:endParaRPr lang="en-US" dirty="0" smtClean="0"/>
          </a:p>
          <a:p>
            <a:r>
              <a:rPr lang="en-US" dirty="0" smtClean="0"/>
              <a:t>ՋՊԿ </a:t>
            </a:r>
            <a:r>
              <a:rPr lang="en-US" dirty="0" err="1" smtClean="0"/>
              <a:t>համակարգի</a:t>
            </a:r>
            <a:r>
              <a:rPr lang="en-US" dirty="0" smtClean="0"/>
              <a:t> </a:t>
            </a:r>
            <a:r>
              <a:rPr lang="en-US" dirty="0" err="1" smtClean="0"/>
              <a:t>հզորացում</a:t>
            </a:r>
            <a:r>
              <a:rPr lang="en-US" dirty="0" smtClean="0"/>
              <a:t> </a:t>
            </a:r>
            <a:r>
              <a:rPr lang="hy-AM" dirty="0" smtClean="0"/>
              <a:t>(2015-2017</a:t>
            </a:r>
            <a:r>
              <a:rPr lang="en-US" dirty="0" err="1" smtClean="0"/>
              <a:t>թթ</a:t>
            </a:r>
            <a:r>
              <a:rPr lang="en-US" dirty="0" smtClean="0"/>
              <a:t>.</a:t>
            </a:r>
            <a:r>
              <a:rPr lang="hy-AM" dirty="0" smtClean="0"/>
              <a:t>)</a:t>
            </a:r>
            <a:r>
              <a:rPr lang="hy-AM" b="1" dirty="0" smtClean="0"/>
              <a:t> 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/>
          <a:lstStyle/>
          <a:p>
            <a:pPr algn="ctr"/>
            <a:r>
              <a:rPr lang="en-US" sz="3200" dirty="0" err="1" smtClean="0"/>
              <a:t>Առաջարկվող</a:t>
            </a:r>
            <a:r>
              <a:rPr lang="en-US" sz="3200" dirty="0" smtClean="0"/>
              <a:t> </a:t>
            </a:r>
            <a:r>
              <a:rPr lang="en-US" sz="3200" dirty="0" err="1" smtClean="0"/>
              <a:t>թիրախներ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 lvl="0"/>
            <a:r>
              <a:rPr lang="en-US" dirty="0" smtClean="0"/>
              <a:t>Ս</a:t>
            </a:r>
            <a:r>
              <a:rPr lang="hy-AM" dirty="0" smtClean="0"/>
              <a:t>տորերկրյա ջրային ռեսուրսների հիդրոերկրաբանական ուսումնասիրությունների կատարում և այդ ռեսուրսների գնահատում (2015-2017թթ.)</a:t>
            </a:r>
            <a:r>
              <a:rPr lang="hy-AM" b="1" dirty="0" smtClean="0"/>
              <a:t> </a:t>
            </a:r>
            <a:endParaRPr lang="en-US" dirty="0" smtClean="0"/>
          </a:p>
          <a:p>
            <a:pPr lvl="0"/>
            <a:r>
              <a:rPr lang="hy-AM" dirty="0" smtClean="0"/>
              <a:t>Ջրավազանային տարածքային կառավարման բաժինների ջրային ռեսուրսների կառավարման բնագավառում որոշումների կայացմանն աջակցող համակարգի ներդնում (2018-2020թթ.) </a:t>
            </a:r>
            <a:endParaRPr lang="en-US" dirty="0" smtClean="0"/>
          </a:p>
          <a:p>
            <a:pPr lvl="0"/>
            <a:r>
              <a:rPr lang="hy-AM" dirty="0" smtClean="0"/>
              <a:t>Ջրային ռեսուրսների ըստ ջրային մարմինների դասակարգում (2015-2020թթ.)</a:t>
            </a:r>
            <a:r>
              <a:rPr lang="hy-AM" b="1" dirty="0" smtClean="0"/>
              <a:t> </a:t>
            </a:r>
            <a:endParaRPr lang="en-US" dirty="0" smtClean="0"/>
          </a:p>
          <a:p>
            <a:pPr lvl="0"/>
            <a:r>
              <a:rPr lang="hy-AM" dirty="0" smtClean="0"/>
              <a:t>Ջրաէկոհամակարգերի բարելավման միջոցառումների պլանի մշակում</a:t>
            </a:r>
            <a:r>
              <a:rPr lang="en-US" dirty="0" smtClean="0"/>
              <a:t>`</a:t>
            </a:r>
            <a:r>
              <a:rPr lang="hy-AM" dirty="0" smtClean="0"/>
              <a:t> ըստ ջրային մարմինների (2015-2020</a:t>
            </a:r>
            <a:r>
              <a:rPr lang="en-US" dirty="0" err="1" smtClean="0"/>
              <a:t>թթ</a:t>
            </a:r>
            <a:r>
              <a:rPr lang="en-US" dirty="0" smtClean="0"/>
              <a:t>.</a:t>
            </a:r>
            <a:r>
              <a:rPr lang="hy-AM" dirty="0" smtClean="0"/>
              <a:t>):</a:t>
            </a:r>
            <a:r>
              <a:rPr lang="hy-AM" b="1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38250"/>
          </a:xfrm>
        </p:spPr>
        <p:txBody>
          <a:bodyPr/>
          <a:lstStyle/>
          <a:p>
            <a:pPr algn="ctr"/>
            <a:r>
              <a:rPr lang="en-US" sz="2800" dirty="0" smtClean="0"/>
              <a:t>XX- </a:t>
            </a:r>
            <a:r>
              <a:rPr lang="hy-AM" sz="2800" dirty="0" smtClean="0"/>
              <a:t>Մատակարարվող խմելու ջրի և այլ ջրերի որակի վերաբերյալ տեղեկատվության հրապարակման հաճախականությունը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 smtClean="0"/>
              <a:t>Մատակարարվող խմելու ջրի և այլ ջրերի որակի վերաբերյալ տեղեկատվությունը քիչ հասանելի է</a:t>
            </a:r>
            <a:r>
              <a:rPr lang="en-US" dirty="0" smtClean="0"/>
              <a:t> </a:t>
            </a:r>
            <a:r>
              <a:rPr lang="en-US" dirty="0" err="1" smtClean="0"/>
              <a:t>կամ</a:t>
            </a:r>
            <a:r>
              <a:rPr lang="en-US" dirty="0" smtClean="0"/>
              <a:t> </a:t>
            </a:r>
            <a:r>
              <a:rPr lang="en-US" dirty="0" err="1" smtClean="0"/>
              <a:t>բացակայում</a:t>
            </a:r>
            <a:r>
              <a:rPr lang="en-US" dirty="0" smtClean="0"/>
              <a:t> է</a:t>
            </a:r>
            <a:r>
              <a:rPr lang="hy-AM" dirty="0" smtClean="0"/>
              <a:t>: </a:t>
            </a:r>
            <a:endParaRPr lang="en-US" dirty="0" smtClean="0"/>
          </a:p>
          <a:p>
            <a:r>
              <a:rPr lang="af-ZA" dirty="0" smtClean="0"/>
              <a:t>Հրապարակվում են հիմնականում տարեկան, և/կամ եռամսյակային և/կամ ամսեկան հաշվետվություններ</a:t>
            </a:r>
          </a:p>
          <a:p>
            <a:r>
              <a:rPr lang="af-ZA" dirty="0" smtClean="0"/>
              <a:t>560 համայնքների խմելու ջրի վերաբերյալ տեղեկատվությունը հասանելի չէ:</a:t>
            </a:r>
          </a:p>
          <a:p>
            <a:r>
              <a:rPr lang="af-ZA" dirty="0" smtClean="0"/>
              <a:t>Մանկական հիմնարկներում խմելու ջրի վերաբերյալ տեղեկատվությունը բացակայում է: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en-US" sz="3200" dirty="0" err="1" smtClean="0"/>
              <a:t>Առաջարկվող</a:t>
            </a:r>
            <a:r>
              <a:rPr lang="en-US" sz="3200" dirty="0" smtClean="0"/>
              <a:t> </a:t>
            </a:r>
            <a:r>
              <a:rPr lang="en-US" sz="3200" dirty="0" err="1" smtClean="0"/>
              <a:t>թիրախներ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599"/>
          </a:xfrm>
        </p:spPr>
        <p:txBody>
          <a:bodyPr/>
          <a:lstStyle/>
          <a:p>
            <a:r>
              <a:rPr lang="en-US" sz="2800" dirty="0" smtClean="0"/>
              <a:t>&lt;&lt;</a:t>
            </a:r>
            <a:r>
              <a:rPr lang="ru-RU" sz="2800" dirty="0" smtClean="0"/>
              <a:t>Ջուր և առողջություն</a:t>
            </a:r>
            <a:r>
              <a:rPr lang="en-US" sz="2800" dirty="0" smtClean="0"/>
              <a:t>&gt;&gt; </a:t>
            </a:r>
            <a:r>
              <a:rPr lang="ru-RU" sz="2800" dirty="0" smtClean="0"/>
              <a:t>Արձանագրության համապատասխան ազգային հաշվետվության հրատարակում </a:t>
            </a:r>
            <a:r>
              <a:rPr lang="hy-AM" sz="2800" dirty="0" smtClean="0"/>
              <a:t>(</a:t>
            </a:r>
            <a:r>
              <a:rPr lang="en-US" sz="2800" dirty="0" smtClean="0"/>
              <a:t>3 </a:t>
            </a:r>
            <a:r>
              <a:rPr lang="ru-RU" sz="2800" dirty="0" smtClean="0"/>
              <a:t>տարին մեկ անգամ սկսած</a:t>
            </a:r>
            <a:r>
              <a:rPr lang="en-US" sz="2800" dirty="0" smtClean="0"/>
              <a:t> 2016</a:t>
            </a:r>
            <a:r>
              <a:rPr lang="ru-RU" sz="2800" dirty="0" smtClean="0"/>
              <a:t>թ</a:t>
            </a:r>
            <a:r>
              <a:rPr lang="en-US" sz="2800" dirty="0" smtClean="0"/>
              <a:t>-</a:t>
            </a:r>
            <a:r>
              <a:rPr lang="ru-RU" sz="2800" dirty="0" smtClean="0"/>
              <a:t>ից )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&lt;&lt;</a:t>
            </a:r>
            <a:r>
              <a:rPr lang="ru-RU" sz="2800" dirty="0" smtClean="0"/>
              <a:t>Ջուր և առողջություն</a:t>
            </a:r>
            <a:r>
              <a:rPr lang="en-US" sz="2800" dirty="0" smtClean="0"/>
              <a:t>&gt;&gt; </a:t>
            </a:r>
            <a:r>
              <a:rPr lang="ru-RU" sz="2800" dirty="0" smtClean="0"/>
              <a:t>Արձանագրության ոլորտների վերաբերյալ տեղեկատվական կենտրոնի ստեղծում </a:t>
            </a:r>
            <a:r>
              <a:rPr lang="hy-AM" sz="2800" dirty="0" smtClean="0"/>
              <a:t>(20</a:t>
            </a:r>
            <a:r>
              <a:rPr lang="ru-RU" sz="2800" dirty="0" smtClean="0"/>
              <a:t>15</a:t>
            </a:r>
            <a:r>
              <a:rPr lang="hy-AM" sz="2800" dirty="0" smtClean="0"/>
              <a:t>թ.</a:t>
            </a:r>
            <a:r>
              <a:rPr lang="en-US" sz="2800" dirty="0" smtClean="0"/>
              <a:t> </a:t>
            </a:r>
            <a:r>
              <a:rPr lang="ru-RU" sz="2800" dirty="0" smtClean="0"/>
              <a:t>)</a:t>
            </a:r>
            <a:r>
              <a:rPr lang="af-ZA" sz="2800" dirty="0" smtClean="0"/>
              <a:t>: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305800" cy="1371600"/>
          </a:xfrm>
        </p:spPr>
        <p:txBody>
          <a:bodyPr/>
          <a:lstStyle/>
          <a:p>
            <a:pPr algn="ctr"/>
            <a:r>
              <a:rPr lang="en-US" dirty="0" err="1" smtClean="0"/>
              <a:t>Շնորհակալություն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66750"/>
          </a:xfrm>
        </p:spPr>
        <p:txBody>
          <a:bodyPr/>
          <a:lstStyle/>
          <a:p>
            <a:pPr algn="ctr"/>
            <a:r>
              <a:rPr lang="en-US" sz="3200" dirty="0" smtClean="0"/>
              <a:t>I - </a:t>
            </a:r>
            <a:r>
              <a:rPr lang="en-US" sz="3200" dirty="0" err="1" smtClean="0"/>
              <a:t>Մատակարարվող</a:t>
            </a:r>
            <a:r>
              <a:rPr lang="en-US" sz="3200" dirty="0" smtClean="0"/>
              <a:t> </a:t>
            </a:r>
            <a:r>
              <a:rPr lang="en-US" sz="3200" dirty="0" err="1" smtClean="0"/>
              <a:t>խմելու</a:t>
            </a:r>
            <a:r>
              <a:rPr lang="en-US" sz="3200" dirty="0" smtClean="0"/>
              <a:t> </a:t>
            </a:r>
            <a:r>
              <a:rPr lang="en-US" sz="3200" dirty="0" err="1" smtClean="0"/>
              <a:t>ջրի</a:t>
            </a:r>
            <a:r>
              <a:rPr lang="en-US" sz="3200" dirty="0" smtClean="0"/>
              <a:t> </a:t>
            </a:r>
            <a:r>
              <a:rPr lang="en-US" sz="3200" dirty="0" err="1" smtClean="0"/>
              <a:t>որակը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00600"/>
          </a:xfrm>
        </p:spPr>
        <p:txBody>
          <a:bodyPr/>
          <a:lstStyle/>
          <a:p>
            <a:pPr lvl="0"/>
            <a:r>
              <a:rPr lang="af-ZA" dirty="0" smtClean="0"/>
              <a:t>Ջրամատակարարման տևողությունը որոշ տարածքներում շարունակում է մնալ ցածր մակարդակի վրա և բնութագրվում է տարածքային զգալի անհամաչափություններով: 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af-ZA" dirty="0" smtClean="0"/>
              <a:t>Լուրջ հիմնախնդիր է գյուղական բնակավայրերում ջրամատակարարվող ջրի որակի և անվտանգության ապահովումը: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pPr algn="ctr"/>
            <a:r>
              <a:rPr lang="en-US" sz="3200" dirty="0" err="1" smtClean="0"/>
              <a:t>Առաջարկվող</a:t>
            </a:r>
            <a:r>
              <a:rPr lang="en-US" sz="3200" dirty="0" smtClean="0"/>
              <a:t> </a:t>
            </a:r>
            <a:r>
              <a:rPr lang="en-US" sz="3200" dirty="0" err="1" smtClean="0"/>
              <a:t>թիրախներ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953000"/>
          </a:xfrm>
        </p:spPr>
        <p:txBody>
          <a:bodyPr/>
          <a:lstStyle/>
          <a:p>
            <a:r>
              <a:rPr lang="en-US" dirty="0" err="1" smtClean="0"/>
              <a:t>Բարելավել</a:t>
            </a:r>
            <a:r>
              <a:rPr lang="en-US" dirty="0" smtClean="0"/>
              <a:t> </a:t>
            </a:r>
            <a:r>
              <a:rPr lang="en-US" dirty="0" err="1" smtClean="0"/>
              <a:t>հատկապես</a:t>
            </a:r>
            <a:r>
              <a:rPr lang="en-US" dirty="0" smtClean="0"/>
              <a:t> </a:t>
            </a:r>
            <a:r>
              <a:rPr lang="af-ZA" dirty="0" smtClean="0"/>
              <a:t>գյուղական բնակավայրերում ջրամատակարարվող ջրի որակի և անվտանգության ապահովումը` ջրամատակարարման համակարգերի արդիականացման և որակի ապահովման ուղղությամբ միջոցառումների իրականացման միջոցով </a:t>
            </a:r>
            <a:r>
              <a:rPr lang="ru-RU" dirty="0" smtClean="0"/>
              <a:t>(</a:t>
            </a:r>
            <a:r>
              <a:rPr lang="en-US" dirty="0" smtClean="0"/>
              <a:t>2020</a:t>
            </a:r>
            <a:r>
              <a:rPr lang="af-ZA" dirty="0" smtClean="0"/>
              <a:t>թ.</a:t>
            </a:r>
            <a:r>
              <a:rPr lang="ru-RU" dirty="0" smtClean="0"/>
              <a:t>)</a:t>
            </a:r>
            <a:r>
              <a:rPr lang="af-ZA" dirty="0" smtClean="0"/>
              <a:t>:</a:t>
            </a:r>
          </a:p>
          <a:p>
            <a:r>
              <a:rPr lang="en-US" dirty="0" smtClean="0"/>
              <a:t>«</a:t>
            </a:r>
            <a:r>
              <a:rPr lang="en-US" dirty="0" err="1" smtClean="0"/>
              <a:t>Ջրի</a:t>
            </a:r>
            <a:r>
              <a:rPr lang="en-US" dirty="0" smtClean="0"/>
              <a:t> </a:t>
            </a:r>
            <a:r>
              <a:rPr lang="en-US" dirty="0" err="1" smtClean="0"/>
              <a:t>անվտանգության</a:t>
            </a:r>
            <a:r>
              <a:rPr lang="en-US" dirty="0" smtClean="0"/>
              <a:t> </a:t>
            </a:r>
            <a:r>
              <a:rPr lang="en-US" dirty="0" err="1" smtClean="0"/>
              <a:t>ծրագիր</a:t>
            </a:r>
            <a:r>
              <a:rPr lang="en-US" dirty="0" smtClean="0"/>
              <a:t>»-</a:t>
            </a:r>
            <a:r>
              <a:rPr lang="en-US" dirty="0" err="1" smtClean="0"/>
              <a:t>երի</a:t>
            </a:r>
            <a:r>
              <a:rPr lang="en-US" dirty="0" smtClean="0"/>
              <a:t> </a:t>
            </a:r>
            <a:r>
              <a:rPr lang="en-US" dirty="0" err="1" smtClean="0"/>
              <a:t>մշակում</a:t>
            </a:r>
            <a:r>
              <a:rPr lang="en-US" dirty="0" smtClean="0"/>
              <a:t> և </a:t>
            </a:r>
            <a:r>
              <a:rPr lang="en-US" dirty="0" err="1" smtClean="0"/>
              <a:t>իրականացում</a:t>
            </a:r>
            <a:r>
              <a:rPr lang="en-US" dirty="0" smtClean="0"/>
              <a:t>  </a:t>
            </a:r>
            <a:r>
              <a:rPr lang="en-US" dirty="0" err="1" smtClean="0"/>
              <a:t>ջրամատակարար</a:t>
            </a:r>
            <a:r>
              <a:rPr lang="en-US" dirty="0" smtClean="0"/>
              <a:t> </a:t>
            </a:r>
            <a:r>
              <a:rPr lang="en-US" dirty="0" err="1" smtClean="0"/>
              <a:t>կազմակերպությունների</a:t>
            </a:r>
            <a:r>
              <a:rPr lang="en-US" dirty="0" smtClean="0"/>
              <a:t> </a:t>
            </a:r>
            <a:r>
              <a:rPr lang="en-US" dirty="0" err="1" smtClean="0"/>
              <a:t>կողմից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2020</a:t>
            </a:r>
            <a:r>
              <a:rPr lang="af-ZA" dirty="0" smtClean="0"/>
              <a:t>թ.</a:t>
            </a:r>
            <a:r>
              <a:rPr lang="ru-RU" dirty="0" smtClean="0"/>
              <a:t>)</a:t>
            </a:r>
            <a:r>
              <a:rPr lang="af-ZA" dirty="0" smtClean="0"/>
              <a:t>: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y-AM" sz="3200" dirty="0" smtClean="0"/>
              <a:t>II</a:t>
            </a:r>
            <a:r>
              <a:rPr lang="en-US" sz="3200" dirty="0" smtClean="0"/>
              <a:t> - </a:t>
            </a:r>
            <a:r>
              <a:rPr lang="hy-AM" sz="3200" dirty="0" smtClean="0"/>
              <a:t>Ջրի հետ կապված բռնկումների և հիվանդությունների կրճատում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Հանրապետությունում</a:t>
            </a:r>
            <a:r>
              <a:rPr lang="en-US" dirty="0" smtClean="0"/>
              <a:t> </a:t>
            </a:r>
            <a:r>
              <a:rPr lang="en-US" dirty="0" err="1" smtClean="0"/>
              <a:t>ժամանակ</a:t>
            </a:r>
            <a:r>
              <a:rPr lang="en-US" dirty="0" smtClean="0"/>
              <a:t> </a:t>
            </a:r>
            <a:r>
              <a:rPr lang="en-US" dirty="0" err="1" smtClean="0"/>
              <a:t>առ</a:t>
            </a:r>
            <a:r>
              <a:rPr lang="en-US" dirty="0" smtClean="0"/>
              <a:t> </a:t>
            </a:r>
            <a:r>
              <a:rPr lang="en-US" dirty="0" err="1" smtClean="0"/>
              <a:t>ժամանակ</a:t>
            </a:r>
            <a:r>
              <a:rPr lang="en-US" dirty="0" smtClean="0"/>
              <a:t> </a:t>
            </a:r>
            <a:r>
              <a:rPr lang="en-US" dirty="0" err="1" smtClean="0"/>
              <a:t>առաջանում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 </a:t>
            </a:r>
            <a:r>
              <a:rPr lang="en-US" dirty="0" err="1" smtClean="0"/>
              <a:t>բռնկումներ</a:t>
            </a:r>
            <a:r>
              <a:rPr lang="hy-AM" dirty="0" smtClean="0"/>
              <a:t>, որոնք չեն վերածվում համաճարակի </a:t>
            </a:r>
            <a:r>
              <a:rPr lang="en-US" dirty="0" smtClean="0"/>
              <a:t>: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err="1" smtClean="0"/>
              <a:t>Հիմնականում</a:t>
            </a:r>
            <a:r>
              <a:rPr lang="en-US" dirty="0" smtClean="0"/>
              <a:t> </a:t>
            </a:r>
            <a:r>
              <a:rPr lang="en-US" dirty="0" err="1" smtClean="0"/>
              <a:t>արձանագրվում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 </a:t>
            </a:r>
            <a:r>
              <a:rPr lang="en-US" dirty="0" err="1" smtClean="0"/>
              <a:t>աղիքային</a:t>
            </a:r>
            <a:r>
              <a:rPr lang="en-US" dirty="0" smtClean="0"/>
              <a:t> </a:t>
            </a:r>
            <a:r>
              <a:rPr lang="en-US" dirty="0" err="1" smtClean="0"/>
              <a:t>վարակների</a:t>
            </a:r>
            <a:r>
              <a:rPr lang="en-US" dirty="0" smtClean="0"/>
              <a:t> </a:t>
            </a:r>
            <a:r>
              <a:rPr lang="en-US" dirty="0" err="1" smtClean="0"/>
              <a:t>բռնկումներ</a:t>
            </a:r>
            <a:r>
              <a:rPr lang="en-US" dirty="0" smtClean="0"/>
              <a:t>` </a:t>
            </a:r>
            <a:r>
              <a:rPr lang="en-US" dirty="0" err="1" smtClean="0"/>
              <a:t>պայմանավորված</a:t>
            </a:r>
            <a:r>
              <a:rPr lang="en-US" dirty="0" smtClean="0"/>
              <a:t> </a:t>
            </a:r>
            <a:r>
              <a:rPr lang="en-US" dirty="0" err="1" smtClean="0"/>
              <a:t>ջրային</a:t>
            </a:r>
            <a:r>
              <a:rPr lang="en-US" dirty="0" smtClean="0"/>
              <a:t> (</a:t>
            </a:r>
            <a:r>
              <a:rPr lang="en-US" dirty="0" err="1" smtClean="0"/>
              <a:t>հիմնականում</a:t>
            </a:r>
            <a:r>
              <a:rPr lang="en-US" dirty="0" smtClean="0"/>
              <a:t>` </a:t>
            </a:r>
            <a:r>
              <a:rPr lang="en-US" dirty="0" err="1" smtClean="0"/>
              <a:t>ջրմուղ-կոյուղու</a:t>
            </a:r>
            <a:r>
              <a:rPr lang="en-US" dirty="0" smtClean="0"/>
              <a:t> </a:t>
            </a:r>
            <a:r>
              <a:rPr lang="en-US" dirty="0" err="1" smtClean="0"/>
              <a:t>ցանցում</a:t>
            </a:r>
            <a:r>
              <a:rPr lang="en-US" dirty="0" smtClean="0"/>
              <a:t> </a:t>
            </a:r>
            <a:r>
              <a:rPr lang="en-US" dirty="0" err="1" smtClean="0"/>
              <a:t>պարբերաբար</a:t>
            </a:r>
            <a:r>
              <a:rPr lang="en-US" dirty="0" smtClean="0"/>
              <a:t> </a:t>
            </a:r>
            <a:r>
              <a:rPr lang="en-US" dirty="0" err="1" smtClean="0"/>
              <a:t>առաջացող</a:t>
            </a:r>
            <a:r>
              <a:rPr lang="en-US" dirty="0" smtClean="0"/>
              <a:t> </a:t>
            </a:r>
            <a:r>
              <a:rPr lang="en-US" dirty="0" err="1" smtClean="0"/>
              <a:t>վթարներ</a:t>
            </a:r>
            <a:r>
              <a:rPr lang="en-US" dirty="0" smtClean="0"/>
              <a:t>) և </a:t>
            </a:r>
            <a:r>
              <a:rPr lang="en-US" dirty="0" err="1" smtClean="0"/>
              <a:t>սննդային</a:t>
            </a:r>
            <a:r>
              <a:rPr lang="en-US" dirty="0" smtClean="0"/>
              <a:t> </a:t>
            </a:r>
            <a:r>
              <a:rPr lang="en-US" dirty="0" err="1" smtClean="0"/>
              <a:t>գործոններով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pPr algn="ctr"/>
            <a:r>
              <a:rPr lang="en-US" sz="3200" dirty="0" err="1" smtClean="0"/>
              <a:t>Առաջարկվող</a:t>
            </a:r>
            <a:r>
              <a:rPr lang="en-US" sz="3200" dirty="0" smtClean="0"/>
              <a:t> </a:t>
            </a:r>
            <a:r>
              <a:rPr lang="en-US" sz="3200" dirty="0" err="1" smtClean="0"/>
              <a:t>թիրախներ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876800"/>
          </a:xfrm>
        </p:spPr>
        <p:txBody>
          <a:bodyPr/>
          <a:lstStyle/>
          <a:p>
            <a:r>
              <a:rPr lang="en-US" dirty="0" err="1" smtClean="0"/>
              <a:t>Պահպանել</a:t>
            </a:r>
            <a:r>
              <a:rPr lang="en-US" dirty="0" smtClean="0"/>
              <a:t> </a:t>
            </a:r>
            <a:r>
              <a:rPr lang="en-US" dirty="0" err="1" smtClean="0"/>
              <a:t>խոլերայի</a:t>
            </a:r>
            <a:r>
              <a:rPr lang="en-US" dirty="0" smtClean="0"/>
              <a:t>  և </a:t>
            </a:r>
            <a:r>
              <a:rPr lang="en-US" dirty="0" err="1" smtClean="0"/>
              <a:t>որովայնային</a:t>
            </a:r>
            <a:r>
              <a:rPr lang="en-US" dirty="0" smtClean="0"/>
              <a:t> </a:t>
            </a:r>
            <a:r>
              <a:rPr lang="en-US" dirty="0" err="1" smtClean="0"/>
              <a:t>տիֆի</a:t>
            </a:r>
            <a:r>
              <a:rPr lang="en-US" dirty="0" smtClean="0"/>
              <a:t>  և </a:t>
            </a:r>
            <a:r>
              <a:rPr lang="en-US" dirty="0" err="1" smtClean="0"/>
              <a:t>վիրուսային</a:t>
            </a:r>
            <a:r>
              <a:rPr lang="en-US" dirty="0" smtClean="0"/>
              <a:t> </a:t>
            </a:r>
            <a:r>
              <a:rPr lang="en-US" dirty="0" err="1" smtClean="0"/>
              <a:t>հեպատիտ</a:t>
            </a:r>
            <a:r>
              <a:rPr lang="en-US" dirty="0" smtClean="0"/>
              <a:t> Ա-ի՝ </a:t>
            </a:r>
            <a:r>
              <a:rPr lang="en-US" dirty="0" err="1" smtClean="0"/>
              <a:t>ջրով</a:t>
            </a:r>
            <a:r>
              <a:rPr lang="en-US" dirty="0" smtClean="0"/>
              <a:t> </a:t>
            </a:r>
            <a:r>
              <a:rPr lang="en-US" dirty="0" err="1" smtClean="0"/>
              <a:t>պայմանավորված</a:t>
            </a:r>
            <a:r>
              <a:rPr lang="en-US" dirty="0" smtClean="0"/>
              <a:t> </a:t>
            </a:r>
            <a:r>
              <a:rPr lang="en-US" dirty="0" err="1" smtClean="0"/>
              <a:t>դեպքերի</a:t>
            </a:r>
            <a:r>
              <a:rPr lang="en-US" dirty="0" smtClean="0"/>
              <a:t> , </a:t>
            </a:r>
            <a:r>
              <a:rPr lang="en-US" dirty="0" err="1" smtClean="0"/>
              <a:t>բռնկումների</a:t>
            </a:r>
            <a:r>
              <a:rPr lang="en-US" dirty="0" smtClean="0"/>
              <a:t> և </a:t>
            </a:r>
            <a:r>
              <a:rPr lang="en-US" dirty="0" err="1" smtClean="0"/>
              <a:t>համաճարակների</a:t>
            </a:r>
            <a:r>
              <a:rPr lang="en-US" dirty="0" smtClean="0"/>
              <a:t> </a:t>
            </a:r>
            <a:r>
              <a:rPr lang="en-US" dirty="0" err="1" smtClean="0"/>
              <a:t>բացակայությունը</a:t>
            </a:r>
            <a:endParaRPr lang="en-US" dirty="0" smtClean="0"/>
          </a:p>
          <a:p>
            <a:r>
              <a:rPr lang="ru-RU" dirty="0" smtClean="0"/>
              <a:t>Ջրային գործոնով պայմանավորված հիվանդությունների դեպքերի կամ բռնկումների առաջացման հնարավոր պատճառները բացառելու նպատակով ջրամատակարարման </a:t>
            </a:r>
            <a:r>
              <a:rPr lang="en-US" dirty="0" err="1" smtClean="0"/>
              <a:t>համակարգերի</a:t>
            </a:r>
            <a:r>
              <a:rPr lang="ru-RU" dirty="0" smtClean="0"/>
              <a:t> արդիականացմանը և բարելավմանն ուղղված միջոցառումների շարունակական իրականացում և նոր ծրագրերի մշակում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dirty="0" err="1" smtClean="0"/>
              <a:t>շարունակական</a:t>
            </a:r>
            <a:r>
              <a:rPr lang="en-US" dirty="0" smtClean="0"/>
              <a:t>, 2020թ.</a:t>
            </a:r>
            <a:r>
              <a:rPr lang="ru-RU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pPr algn="ctr"/>
            <a:r>
              <a:rPr lang="fr-FR" sz="3200" smtClean="0"/>
              <a:t>III – </a:t>
            </a:r>
            <a:r>
              <a:rPr lang="fr-FR" sz="3200" smtClean="0">
                <a:latin typeface="Times New Roman" pitchFamily="18" charset="0"/>
                <a:cs typeface="Times New Roman" pitchFamily="18" charset="0"/>
              </a:rPr>
              <a:t>Ջրի մատչելիությունը</a:t>
            </a:r>
            <a:endParaRPr lang="en-US" sz="320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Հայաստանը հարուստ է բարձրորակ ջրի ստորերկրյա աղբյուրներով: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250 քաղաքային և գյուղական համայնքներ (200000 բնակիչ) ջուր է ստանում մակերևույթային ջրաղբյուրներից:</a:t>
            </a:r>
          </a:p>
          <a:p>
            <a:r>
              <a:rPr lang="en-US" smtClean="0">
                <a:latin typeface="Arial Armenian" pitchFamily="34" charset="0"/>
              </a:rPr>
              <a:t>Խմելու ջրի մաքրման կայանները գտնվում են ամխիթար վիճակում և ջրի որակը ցածր է:</a:t>
            </a:r>
          </a:p>
          <a:p>
            <a:r>
              <a:rPr lang="en-US" smtClean="0">
                <a:latin typeface="Arial Armenian" pitchFamily="34" charset="0"/>
              </a:rPr>
              <a:t>Խաթարված են ջրի մաքրման տեխնոլոգիական գործընթացները և չի ապահովվում խմելու ջրի ստանդարտներին համապատասխան ջուր: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algn="ctr"/>
            <a:r>
              <a:rPr lang="en-US" sz="3200" dirty="0" err="1" smtClean="0"/>
              <a:t>Առաջարկվող</a:t>
            </a:r>
            <a:r>
              <a:rPr lang="en-US" sz="3200" dirty="0" smtClean="0"/>
              <a:t> </a:t>
            </a:r>
            <a:r>
              <a:rPr lang="en-US" sz="3200" dirty="0" err="1" smtClean="0"/>
              <a:t>թիրախներ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876800"/>
          </a:xfrm>
        </p:spPr>
        <p:txBody>
          <a:bodyPr/>
          <a:lstStyle/>
          <a:p>
            <a:pPr lvl="0"/>
            <a:r>
              <a:rPr lang="fr-FR" sz="2800" dirty="0" smtClean="0"/>
              <a:t>&lt;&lt;</a:t>
            </a:r>
            <a:r>
              <a:rPr lang="fr-FR" sz="2800" dirty="0" err="1" smtClean="0"/>
              <a:t>Ջրամատակարարման</a:t>
            </a:r>
            <a:r>
              <a:rPr lang="fr-FR" sz="2800" dirty="0" smtClean="0"/>
              <a:t> </a:t>
            </a:r>
            <a:r>
              <a:rPr lang="fr-FR" sz="2800" dirty="0" err="1" smtClean="0"/>
              <a:t>մասին</a:t>
            </a:r>
            <a:r>
              <a:rPr lang="fr-FR" sz="2800" dirty="0" smtClean="0"/>
              <a:t>&gt;&gt; ՀՀ </a:t>
            </a:r>
            <a:r>
              <a:rPr lang="fr-FR" sz="2800" dirty="0" err="1" smtClean="0"/>
              <a:t>Օրենքի</a:t>
            </a:r>
            <a:r>
              <a:rPr lang="fr-FR" sz="2800" dirty="0" smtClean="0"/>
              <a:t> </a:t>
            </a:r>
            <a:r>
              <a:rPr lang="fr-FR" sz="2800" dirty="0" err="1" smtClean="0"/>
              <a:t>ընդունում</a:t>
            </a:r>
            <a:r>
              <a:rPr lang="fr-FR" sz="2800" dirty="0" smtClean="0"/>
              <a:t> (2016</a:t>
            </a:r>
            <a:r>
              <a:rPr lang="en-US" sz="2800" dirty="0" smtClean="0"/>
              <a:t>թ</a:t>
            </a:r>
            <a:r>
              <a:rPr lang="fr-FR" sz="2800" dirty="0" smtClean="0"/>
              <a:t>.): </a:t>
            </a:r>
          </a:p>
          <a:p>
            <a:pPr lvl="0"/>
            <a:r>
              <a:rPr lang="en-US" sz="2800" dirty="0" err="1" smtClean="0"/>
              <a:t>Խմելու</a:t>
            </a:r>
            <a:r>
              <a:rPr lang="en-US" sz="2800" dirty="0" smtClean="0"/>
              <a:t> </a:t>
            </a:r>
            <a:r>
              <a:rPr lang="en-US" sz="2800" dirty="0" err="1" smtClean="0"/>
              <a:t>ջրի</a:t>
            </a:r>
            <a:r>
              <a:rPr lang="en-US" sz="2800" dirty="0" smtClean="0"/>
              <a:t> </a:t>
            </a:r>
            <a:r>
              <a:rPr lang="en-US" sz="2800" dirty="0" err="1" smtClean="0"/>
              <a:t>մաքրման</a:t>
            </a:r>
            <a:r>
              <a:rPr lang="fr-FR" sz="2800" dirty="0" smtClean="0"/>
              <a:t>  </a:t>
            </a:r>
            <a:r>
              <a:rPr lang="en-US" sz="2800" dirty="0" err="1" smtClean="0"/>
              <a:t>ներկայումս</a:t>
            </a:r>
            <a:r>
              <a:rPr lang="en-US" sz="2800" dirty="0" smtClean="0"/>
              <a:t> </a:t>
            </a:r>
            <a:r>
              <a:rPr lang="en-US" sz="2800" dirty="0" err="1" smtClean="0"/>
              <a:t>չգործող</a:t>
            </a:r>
            <a:r>
              <a:rPr lang="en-US" sz="2800" dirty="0" smtClean="0"/>
              <a:t> </a:t>
            </a:r>
            <a:r>
              <a:rPr lang="fr-FR" sz="2800" dirty="0" smtClean="0"/>
              <a:t>5, </a:t>
            </a:r>
            <a:r>
              <a:rPr lang="en-US" sz="2800" dirty="0" err="1" smtClean="0"/>
              <a:t>կայանների</a:t>
            </a:r>
            <a:r>
              <a:rPr lang="en-US" sz="2800" dirty="0" smtClean="0"/>
              <a:t> </a:t>
            </a:r>
            <a:r>
              <a:rPr lang="en-US" sz="2800" dirty="0" err="1" smtClean="0"/>
              <a:t>վերականգնում</a:t>
            </a:r>
            <a:r>
              <a:rPr lang="fr-FR" sz="2800" dirty="0" smtClean="0"/>
              <a:t>  (2014-2018 </a:t>
            </a:r>
            <a:r>
              <a:rPr lang="en-US" sz="2800" dirty="0" err="1" smtClean="0"/>
              <a:t>թթ</a:t>
            </a:r>
            <a:r>
              <a:rPr lang="fr-FR" sz="2800" dirty="0" smtClean="0"/>
              <a:t>.)</a:t>
            </a:r>
            <a:r>
              <a:rPr lang="fr-FR" sz="2800" b="1" dirty="0" smtClean="0"/>
              <a:t> </a:t>
            </a:r>
            <a:endParaRPr lang="en-US" sz="2800" dirty="0" smtClean="0"/>
          </a:p>
          <a:p>
            <a:r>
              <a:rPr lang="fr-FR" sz="2800" dirty="0" smtClean="0"/>
              <a:t> Ա</a:t>
            </a:r>
            <a:r>
              <a:rPr lang="en-US" sz="2800" dirty="0" err="1" smtClean="0"/>
              <a:t>նմիջապես</a:t>
            </a:r>
            <a:r>
              <a:rPr lang="en-US" sz="2800" dirty="0" smtClean="0"/>
              <a:t> </a:t>
            </a:r>
            <a:r>
              <a:rPr lang="en-US" sz="2800" dirty="0" err="1" smtClean="0"/>
              <a:t>մակերևութային</a:t>
            </a:r>
            <a:r>
              <a:rPr lang="en-US" sz="2800" dirty="0" smtClean="0"/>
              <a:t> </a:t>
            </a:r>
            <a:r>
              <a:rPr lang="en-US" sz="2800" dirty="0" err="1" smtClean="0"/>
              <a:t>ջրերից</a:t>
            </a:r>
            <a:r>
              <a:rPr lang="fr-FR" sz="2800" dirty="0" smtClean="0"/>
              <a:t>, </a:t>
            </a:r>
            <a:r>
              <a:rPr lang="fr-FR" sz="2800" dirty="0" err="1" smtClean="0"/>
              <a:t>առանց</a:t>
            </a:r>
            <a:r>
              <a:rPr lang="fr-FR" sz="2800" dirty="0" smtClean="0"/>
              <a:t> </a:t>
            </a:r>
            <a:r>
              <a:rPr lang="fr-FR" sz="2800" dirty="0" err="1" smtClean="0"/>
              <a:t>մաքրման</a:t>
            </a:r>
            <a:r>
              <a:rPr lang="fr-FR" sz="2800" dirty="0" smtClean="0"/>
              <a:t> </a:t>
            </a:r>
            <a:r>
              <a:rPr lang="en-US" sz="2800" dirty="0" err="1" smtClean="0"/>
              <a:t>ջրամատակարարման</a:t>
            </a:r>
            <a:r>
              <a:rPr lang="en-US" sz="2800" dirty="0" smtClean="0"/>
              <a:t> </a:t>
            </a:r>
            <a:r>
              <a:rPr lang="en-US" sz="2800" dirty="0" err="1" smtClean="0"/>
              <a:t>համար</a:t>
            </a:r>
            <a:r>
              <a:rPr lang="en-US" sz="2800" dirty="0" smtClean="0"/>
              <a:t> </a:t>
            </a:r>
            <a:r>
              <a:rPr lang="en-US" sz="2800" dirty="0" err="1" smtClean="0"/>
              <a:t>ներկայումս</a:t>
            </a:r>
            <a:r>
              <a:rPr lang="en-US" sz="2800" dirty="0" smtClean="0"/>
              <a:t> </a:t>
            </a:r>
            <a:r>
              <a:rPr lang="en-US" sz="2800" dirty="0" err="1" smtClean="0"/>
              <a:t>օգտվող</a:t>
            </a:r>
            <a:r>
              <a:rPr lang="fr-FR" sz="2800" dirty="0" smtClean="0"/>
              <a:t> 5 </a:t>
            </a:r>
            <a:r>
              <a:rPr lang="en-US" sz="2800" dirty="0" err="1" smtClean="0"/>
              <a:t>բնակավայրերում</a:t>
            </a:r>
            <a:r>
              <a:rPr lang="fr-FR" sz="2800" dirty="0" smtClean="0"/>
              <a:t>  </a:t>
            </a:r>
            <a:r>
              <a:rPr lang="fr-FR" sz="2800" dirty="0" err="1" smtClean="0"/>
              <a:t>նոր</a:t>
            </a:r>
            <a:r>
              <a:rPr lang="fr-FR" sz="2800" dirty="0" smtClean="0"/>
              <a:t> </a:t>
            </a:r>
            <a:r>
              <a:rPr lang="en-US" sz="2800" dirty="0" err="1" smtClean="0"/>
              <a:t>մաքրման</a:t>
            </a:r>
            <a:r>
              <a:rPr lang="en-US" sz="2800" dirty="0" smtClean="0"/>
              <a:t> </a:t>
            </a:r>
            <a:r>
              <a:rPr lang="en-US" sz="2800" dirty="0" err="1" smtClean="0"/>
              <a:t>կայանների</a:t>
            </a:r>
            <a:r>
              <a:rPr lang="en-US" sz="2800" dirty="0" smtClean="0"/>
              <a:t> </a:t>
            </a:r>
            <a:r>
              <a:rPr lang="en-US" sz="2800" dirty="0" err="1" smtClean="0"/>
              <a:t>կառուցում</a:t>
            </a:r>
            <a:r>
              <a:rPr lang="fr-FR" sz="2800" dirty="0" smtClean="0"/>
              <a:t> (2015-2019 </a:t>
            </a:r>
            <a:r>
              <a:rPr lang="en-US" sz="2800" dirty="0" err="1" smtClean="0"/>
              <a:t>թթ</a:t>
            </a:r>
            <a:r>
              <a:rPr lang="fr-FR" sz="2800" dirty="0" smtClean="0"/>
              <a:t>.) </a:t>
            </a:r>
            <a:endParaRPr lang="en-US" sz="2800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pPr algn="ctr"/>
            <a:r>
              <a:rPr lang="en-US" sz="3200" dirty="0" err="1" smtClean="0"/>
              <a:t>Առաջարկվող</a:t>
            </a:r>
            <a:r>
              <a:rPr lang="en-US" sz="3200" dirty="0" smtClean="0"/>
              <a:t> </a:t>
            </a:r>
            <a:r>
              <a:rPr lang="en-US" sz="3200" dirty="0" err="1" smtClean="0"/>
              <a:t>թիրախներ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1"/>
          </a:xfrm>
        </p:spPr>
        <p:txBody>
          <a:bodyPr/>
          <a:lstStyle/>
          <a:p>
            <a:pPr lvl="0"/>
            <a:r>
              <a:rPr lang="en-US" sz="2800" dirty="0" err="1" smtClean="0"/>
              <a:t>Գյուղական</a:t>
            </a:r>
            <a:r>
              <a:rPr lang="en-US" sz="2800" dirty="0" smtClean="0"/>
              <a:t> </a:t>
            </a:r>
            <a:r>
              <a:rPr lang="en-US" sz="2800" dirty="0" err="1" smtClean="0"/>
              <a:t>բնակավայրերում</a:t>
            </a:r>
            <a:r>
              <a:rPr lang="en-US" sz="2800" dirty="0" smtClean="0"/>
              <a:t> </a:t>
            </a:r>
            <a:r>
              <a:rPr lang="en-US" sz="2800" dirty="0" err="1" smtClean="0"/>
              <a:t>ջրամատակարարման</a:t>
            </a:r>
            <a:r>
              <a:rPr lang="en-US" sz="2800" dirty="0" smtClean="0"/>
              <a:t> </a:t>
            </a:r>
            <a:r>
              <a:rPr lang="en-US" sz="2800" dirty="0" err="1" smtClean="0"/>
              <a:t>ցանցի</a:t>
            </a:r>
            <a:r>
              <a:rPr lang="en-US" sz="2800" dirty="0" smtClean="0"/>
              <a:t> </a:t>
            </a:r>
            <a:r>
              <a:rPr lang="en-US" sz="2800" dirty="0" err="1" smtClean="0"/>
              <a:t>նախագծերի</a:t>
            </a:r>
            <a:r>
              <a:rPr lang="en-US" sz="2800" dirty="0" smtClean="0"/>
              <a:t> </a:t>
            </a:r>
            <a:r>
              <a:rPr lang="fr-FR" sz="2800" dirty="0" smtClean="0"/>
              <a:t>          </a:t>
            </a:r>
            <a:r>
              <a:rPr lang="en-US" sz="2800" dirty="0" err="1" smtClean="0"/>
              <a:t>կազմում</a:t>
            </a:r>
            <a:r>
              <a:rPr lang="en-US" sz="2800" dirty="0" smtClean="0"/>
              <a:t> և </a:t>
            </a:r>
            <a:r>
              <a:rPr lang="en-US" sz="2800" dirty="0" err="1" smtClean="0"/>
              <a:t>կառուցում</a:t>
            </a:r>
            <a:r>
              <a:rPr lang="fr-FR" sz="2800" dirty="0" smtClean="0"/>
              <a:t>  (2016 </a:t>
            </a:r>
            <a:r>
              <a:rPr lang="en-US" sz="2800" dirty="0" smtClean="0"/>
              <a:t>թ</a:t>
            </a:r>
            <a:r>
              <a:rPr lang="fr-FR" sz="2800" dirty="0" smtClean="0"/>
              <a:t>.-</a:t>
            </a:r>
            <a:r>
              <a:rPr lang="fr-FR" sz="2800" dirty="0" err="1" smtClean="0"/>
              <a:t>ին</a:t>
            </a:r>
            <a:r>
              <a:rPr lang="fr-FR" sz="2800" dirty="0" smtClean="0"/>
              <a:t>` </a:t>
            </a:r>
            <a:r>
              <a:rPr lang="fr-FR" sz="2800" dirty="0" err="1" smtClean="0"/>
              <a:t>մինչև</a:t>
            </a:r>
            <a:r>
              <a:rPr lang="fr-FR" sz="2800" dirty="0" smtClean="0"/>
              <a:t> 15 </a:t>
            </a:r>
            <a:r>
              <a:rPr lang="en-US" sz="2800" dirty="0" err="1" smtClean="0"/>
              <a:t>գյուղական</a:t>
            </a:r>
            <a:r>
              <a:rPr lang="en-US" sz="2800" dirty="0" smtClean="0"/>
              <a:t> </a:t>
            </a:r>
            <a:r>
              <a:rPr lang="en-US" sz="2800" dirty="0" err="1" smtClean="0"/>
              <a:t>բնակավայր</a:t>
            </a:r>
            <a:r>
              <a:rPr lang="fr-FR" sz="2800" dirty="0" smtClean="0"/>
              <a:t>, 2020 </a:t>
            </a:r>
            <a:r>
              <a:rPr lang="en-US" sz="2800" dirty="0" smtClean="0"/>
              <a:t>թ</a:t>
            </a:r>
            <a:r>
              <a:rPr lang="fr-FR" sz="2800" dirty="0" smtClean="0"/>
              <a:t>. –</a:t>
            </a:r>
            <a:r>
              <a:rPr lang="fr-FR" sz="2800" dirty="0" err="1" smtClean="0"/>
              <a:t>ին</a:t>
            </a:r>
            <a:r>
              <a:rPr lang="fr-FR" sz="2800" dirty="0" smtClean="0"/>
              <a:t>` </a:t>
            </a:r>
            <a:r>
              <a:rPr lang="fr-FR" sz="2800" dirty="0" err="1" smtClean="0"/>
              <a:t>մինչև</a:t>
            </a:r>
            <a:r>
              <a:rPr lang="fr-FR" sz="2800" dirty="0" smtClean="0"/>
              <a:t> 35 </a:t>
            </a:r>
            <a:r>
              <a:rPr lang="en-US" sz="2800" dirty="0" err="1" smtClean="0"/>
              <a:t>գյուղական</a:t>
            </a:r>
            <a:r>
              <a:rPr lang="en-US" sz="2800" dirty="0" smtClean="0"/>
              <a:t> </a:t>
            </a:r>
            <a:r>
              <a:rPr lang="en-US" sz="2800" dirty="0" err="1" smtClean="0"/>
              <a:t>բնակավայր</a:t>
            </a:r>
            <a:r>
              <a:rPr lang="fr-FR" sz="2800" dirty="0" smtClean="0"/>
              <a:t>)           </a:t>
            </a:r>
            <a:endParaRPr lang="en-US" sz="2800" dirty="0" smtClean="0"/>
          </a:p>
          <a:p>
            <a:r>
              <a:rPr lang="fr-FR" sz="2800" dirty="0" smtClean="0"/>
              <a:t> </a:t>
            </a:r>
            <a:r>
              <a:rPr lang="en-US" sz="2800" dirty="0" err="1" smtClean="0"/>
              <a:t>Գոյություն</a:t>
            </a:r>
            <a:r>
              <a:rPr lang="en-US" sz="2800" dirty="0" smtClean="0"/>
              <a:t> </a:t>
            </a:r>
            <a:r>
              <a:rPr lang="en-US" sz="2800" dirty="0" err="1" smtClean="0"/>
              <a:t>ունեցող</a:t>
            </a:r>
            <a:r>
              <a:rPr lang="en-US" sz="2800" dirty="0" smtClean="0"/>
              <a:t> </a:t>
            </a:r>
            <a:r>
              <a:rPr lang="en-US" sz="2800" dirty="0" err="1" smtClean="0"/>
              <a:t>ջրամատակարարման</a:t>
            </a:r>
            <a:r>
              <a:rPr lang="en-US" sz="2800" dirty="0" smtClean="0"/>
              <a:t> </a:t>
            </a:r>
            <a:r>
              <a:rPr lang="en-US" sz="2800" dirty="0" err="1" smtClean="0"/>
              <a:t>համակարգերի</a:t>
            </a:r>
            <a:r>
              <a:rPr lang="fr-FR" sz="2800" dirty="0" smtClean="0"/>
              <a:t>  </a:t>
            </a:r>
            <a:r>
              <a:rPr lang="en-US" sz="2800" dirty="0" err="1" smtClean="0"/>
              <a:t>բազայի</a:t>
            </a:r>
            <a:r>
              <a:rPr lang="en-US" sz="2800" dirty="0" smtClean="0"/>
              <a:t> </a:t>
            </a:r>
            <a:r>
              <a:rPr lang="en-US" sz="2800" dirty="0" err="1" smtClean="0"/>
              <a:t>վրա</a:t>
            </a:r>
            <a:r>
              <a:rPr lang="en-US" sz="2800" dirty="0" smtClean="0"/>
              <a:t> </a:t>
            </a:r>
            <a:r>
              <a:rPr lang="fr-FR" sz="2800" dirty="0" smtClean="0"/>
              <a:t> </a:t>
            </a:r>
            <a:r>
              <a:rPr lang="en-US" sz="2800" dirty="0" err="1" smtClean="0"/>
              <a:t>խոշոր</a:t>
            </a:r>
            <a:r>
              <a:rPr lang="en-US" sz="2800" dirty="0" smtClean="0"/>
              <a:t> </a:t>
            </a:r>
            <a:r>
              <a:rPr lang="en-US" sz="2800" dirty="0" err="1" smtClean="0"/>
              <a:t>բնակավայրերում</a:t>
            </a:r>
            <a:r>
              <a:rPr lang="en-US" sz="2800" dirty="0" smtClean="0"/>
              <a:t> </a:t>
            </a:r>
            <a:r>
              <a:rPr lang="en-US" sz="2800" dirty="0" err="1" smtClean="0"/>
              <a:t>ջրամատակարարման</a:t>
            </a:r>
            <a:r>
              <a:rPr lang="en-US" sz="2800" dirty="0" smtClean="0"/>
              <a:t> </a:t>
            </a:r>
            <a:r>
              <a:rPr lang="en-US" sz="2800" dirty="0" err="1" smtClean="0"/>
              <a:t>ցանցի</a:t>
            </a:r>
            <a:r>
              <a:rPr lang="en-US" sz="2800" dirty="0" smtClean="0"/>
              <a:t> </a:t>
            </a:r>
            <a:r>
              <a:rPr lang="en-US" sz="2800" dirty="0" err="1" smtClean="0"/>
              <a:t>շրջանացման</a:t>
            </a:r>
            <a:r>
              <a:rPr lang="en-US" sz="2800" dirty="0" smtClean="0"/>
              <a:t>  </a:t>
            </a:r>
            <a:r>
              <a:rPr lang="en-US" sz="2800" dirty="0" err="1" smtClean="0"/>
              <a:t>իրականացում</a:t>
            </a:r>
            <a:r>
              <a:rPr lang="fr-FR" sz="2800" dirty="0" smtClean="0"/>
              <a:t>  (</a:t>
            </a:r>
            <a:r>
              <a:rPr lang="fr-FR" sz="2800" dirty="0" err="1" smtClean="0"/>
              <a:t>մինչև</a:t>
            </a:r>
            <a:r>
              <a:rPr lang="fr-FR" sz="2800" dirty="0" smtClean="0"/>
              <a:t>  2 </a:t>
            </a:r>
            <a:r>
              <a:rPr lang="en-US" sz="2800" dirty="0" err="1" smtClean="0"/>
              <a:t>բնակավայր</a:t>
            </a:r>
            <a:r>
              <a:rPr lang="fr-FR" sz="2800" dirty="0" smtClean="0"/>
              <a:t> 2016 </a:t>
            </a:r>
            <a:r>
              <a:rPr lang="en-US" sz="2800" dirty="0" smtClean="0"/>
              <a:t>թ</a:t>
            </a:r>
            <a:r>
              <a:rPr lang="fr-FR" sz="2800" dirty="0" smtClean="0"/>
              <a:t>.-</a:t>
            </a:r>
            <a:r>
              <a:rPr lang="en-US" sz="2800" dirty="0" err="1" smtClean="0"/>
              <a:t>ին</a:t>
            </a:r>
            <a:r>
              <a:rPr lang="fr-FR" sz="2800" dirty="0" smtClean="0"/>
              <a:t>, </a:t>
            </a:r>
            <a:r>
              <a:rPr lang="fr-FR" sz="2800" dirty="0" err="1" smtClean="0"/>
              <a:t>մինչև</a:t>
            </a:r>
            <a:r>
              <a:rPr lang="fr-FR" sz="2800" dirty="0" smtClean="0"/>
              <a:t> 5 </a:t>
            </a:r>
            <a:r>
              <a:rPr lang="en-US" sz="2800" dirty="0" err="1" smtClean="0"/>
              <a:t>բնակավայր</a:t>
            </a:r>
            <a:r>
              <a:rPr lang="fr-FR" sz="2800" dirty="0" smtClean="0"/>
              <a:t> 2020 </a:t>
            </a:r>
            <a:r>
              <a:rPr lang="en-US" sz="2800" dirty="0" smtClean="0"/>
              <a:t>թ</a:t>
            </a:r>
            <a:r>
              <a:rPr lang="fr-FR" sz="2800" dirty="0" smtClean="0"/>
              <a:t>.-</a:t>
            </a:r>
            <a:r>
              <a:rPr lang="fr-FR" sz="2800" dirty="0" err="1" smtClean="0"/>
              <a:t>ին</a:t>
            </a:r>
            <a:r>
              <a:rPr lang="fr-FR" sz="2800" dirty="0" smtClean="0"/>
              <a:t>) </a:t>
            </a:r>
            <a:r>
              <a:rPr lang="fr-FR" dirty="0" smtClean="0"/>
              <a:t>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751</TotalTime>
  <Words>1124</Words>
  <Application>Microsoft Office PowerPoint</Application>
  <PresentationFormat>On-screen Show (4:3)</PresentationFormat>
  <Paragraphs>116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Flow</vt:lpstr>
      <vt:lpstr>&lt;&lt;Ջուր և առողջություն&gt;&gt; Արձանագրության շրջանակում ազգային թիրախների նախնական արդյունքները</vt:lpstr>
      <vt:lpstr>Ելակետային իրավիճակի վերլուծություն</vt:lpstr>
      <vt:lpstr>I - Մատակարարվող խմելու ջրի որակը</vt:lpstr>
      <vt:lpstr>Առաջարկվող թիրախներ</vt:lpstr>
      <vt:lpstr>II - Ջրի հետ կապված բռնկումների և հիվանդությունների կրճատում</vt:lpstr>
      <vt:lpstr>Առաջարկվող թիրախներ</vt:lpstr>
      <vt:lpstr>III – Ջրի մատչելիությունը</vt:lpstr>
      <vt:lpstr>Առաջարկվող թիրախներ</vt:lpstr>
      <vt:lpstr>Առաջարկվող թիրախներ</vt:lpstr>
      <vt:lpstr>Առաջարկվող թիրախներ</vt:lpstr>
      <vt:lpstr>Առաջարկվող թիրախներ</vt:lpstr>
      <vt:lpstr>IV-Ջրահեռացման մատչելիություն</vt:lpstr>
      <vt:lpstr>Առաջարկվող թիրախներ</vt:lpstr>
      <vt:lpstr>Առաջարկվող թիրախներ</vt:lpstr>
      <vt:lpstr>IX-Չմաքրված կեղտաջրերի արտահոսքի դեպքեր</vt:lpstr>
      <vt:lpstr>Առաջարկվող թիրախներ</vt:lpstr>
      <vt:lpstr>XIV - Խմելու ջրի աղբյուր հանդիսացող ջրերի որակը</vt:lpstr>
      <vt:lpstr>Առաջարկվող թիրախներ</vt:lpstr>
      <vt:lpstr>XVIII - Հատկապես աղտոտված տարածքների հայտնաբերում և դրության շտկում/մաքրում</vt:lpstr>
      <vt:lpstr>Առաջարկվող թիրախներ</vt:lpstr>
      <vt:lpstr>XIX - Ջրային ռեսուրսների կառավարման, զարգացման, պահպանման և օգտագործման համակարգերի արդյունավետությունը</vt:lpstr>
      <vt:lpstr>XIX - Ջրային ռեսուրսների կառավարման, զարգացման, պահպանման և օգտագործման համակարգերի արդյունավետությունը</vt:lpstr>
      <vt:lpstr>Առաջարկվող թիրախներ</vt:lpstr>
      <vt:lpstr>Առաջարկվող թիրախներ</vt:lpstr>
      <vt:lpstr>Առաջարկվող թիրախներ</vt:lpstr>
      <vt:lpstr>Առաջարկվող թիրախներ</vt:lpstr>
      <vt:lpstr>XX- Մատակարարվող խմելու ջրի և այլ ջրերի որակի վերաբերյալ տեղեկատվության հրապարակման հաճախականությունը</vt:lpstr>
      <vt:lpstr>Առաջարկվող թիրախներ</vt:lpstr>
      <vt:lpstr>Շնորհակալություն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Zara Mamont</dc:creator>
  <cp:lastModifiedBy>Emma</cp:lastModifiedBy>
  <cp:revision>141</cp:revision>
  <cp:lastPrinted>2012-12-10T10:10:37Z</cp:lastPrinted>
  <dcterms:created xsi:type="dcterms:W3CDTF">2012-12-06T06:34:27Z</dcterms:created>
  <dcterms:modified xsi:type="dcterms:W3CDTF">2014-04-15T04:12:19Z</dcterms:modified>
</cp:coreProperties>
</file>