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0" r:id="rId1"/>
  </p:sldMasterIdLst>
  <p:sldIdLst>
    <p:sldId id="306" r:id="rId2"/>
    <p:sldId id="315" r:id="rId3"/>
    <p:sldId id="317" r:id="rId4"/>
    <p:sldId id="316" r:id="rId5"/>
    <p:sldId id="318" r:id="rId6"/>
    <p:sldId id="293" r:id="rId7"/>
    <p:sldId id="319" r:id="rId8"/>
    <p:sldId id="320" r:id="rId9"/>
    <p:sldId id="321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4" autoAdjust="0"/>
    <p:restoredTop sz="94660"/>
  </p:normalViewPr>
  <p:slideViewPr>
    <p:cSldViewPr>
      <p:cViewPr>
        <p:scale>
          <a:sx n="66" d="100"/>
          <a:sy n="66" d="100"/>
        </p:scale>
        <p:origin x="-187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6E92E-3993-47F2-A96F-A9EFAAB6A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31A75-2F3D-4146-8405-43EA54A39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F090-3969-4AD7-B6A8-484165944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A5B0E8-2F76-4885-8C20-82D5AC4E0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952AFB-3BB1-4952-B18B-B5296D7C4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4B63DC-05E4-4186-B925-708E5835F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7F46E0-B8F2-417F-AA54-298F3D124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6927E-4489-4C5C-96DB-DB0C61939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DE028F-162F-487F-8679-183BD19BE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AB6910-59A3-4816-86F2-72B6F1DF2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9B2BC-9C08-4709-93B4-7C94E3226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EA9607-6F51-49F7-A00B-86A9614D2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7" name="Picture 10" descr="awhhe_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00"/>
            <a:ext cx="7858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10" r:id="rId2"/>
    <p:sldLayoutId id="2147483911" r:id="rId3"/>
    <p:sldLayoutId id="2147483912" r:id="rId4"/>
    <p:sldLayoutId id="2147483913" r:id="rId5"/>
    <p:sldLayoutId id="2147483906" r:id="rId6"/>
    <p:sldLayoutId id="2147483914" r:id="rId7"/>
    <p:sldLayoutId id="2147483915" r:id="rId8"/>
    <p:sldLayoutId id="2147483907" r:id="rId9"/>
    <p:sldLayoutId id="2147483908" r:id="rId10"/>
    <p:sldLayoutId id="21474839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whhe.a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/>
          </p:cNvSpPr>
          <p:nvPr>
            <p:ph type="ctrTitle"/>
          </p:nvPr>
        </p:nvSpPr>
        <p:spPr bwMode="auto">
          <a:xfrm>
            <a:off x="685800" y="609600"/>
            <a:ext cx="7772400" cy="2057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hy-AM" dirty="0" smtClean="0"/>
              <a:t>Հանրային մասնակցությունը </a:t>
            </a:r>
            <a:r>
              <a:rPr lang="en-US" dirty="0" smtClean="0">
                <a:latin typeface="Arial Armenian" pitchFamily="34" charset="0"/>
              </a:rPr>
              <a:t>§</a:t>
            </a:r>
            <a:r>
              <a:rPr lang="hy-AM" dirty="0" smtClean="0"/>
              <a:t>Ջուր </a:t>
            </a:r>
            <a:r>
              <a:rPr lang="en-US" dirty="0" smtClean="0"/>
              <a:t>և</a:t>
            </a:r>
            <a:r>
              <a:rPr lang="hy-AM" dirty="0" smtClean="0"/>
              <a:t> առողջություն</a:t>
            </a:r>
            <a:r>
              <a:rPr lang="en-US" dirty="0" smtClean="0">
                <a:latin typeface="Arial Armenian" pitchFamily="34" charset="0"/>
              </a:rPr>
              <a:t>¦</a:t>
            </a:r>
            <a:r>
              <a:rPr lang="en-US" dirty="0" smtClean="0"/>
              <a:t> </a:t>
            </a:r>
            <a:r>
              <a:rPr lang="en-US" dirty="0" err="1" smtClean="0"/>
              <a:t>Արձանագրության</a:t>
            </a:r>
            <a:r>
              <a:rPr lang="en-US" dirty="0" smtClean="0"/>
              <a:t> </a:t>
            </a:r>
            <a:r>
              <a:rPr lang="en-US" dirty="0" err="1" smtClean="0"/>
              <a:t>իրականացման</a:t>
            </a:r>
            <a:r>
              <a:rPr lang="en-US" dirty="0" smtClean="0"/>
              <a:t> </a:t>
            </a:r>
            <a:r>
              <a:rPr lang="en-US" dirty="0" err="1" smtClean="0"/>
              <a:t>գործում</a:t>
            </a:r>
            <a:endParaRPr lang="ru-RU" dirty="0" smtClean="0">
              <a:effectLst/>
            </a:endParaRPr>
          </a:p>
        </p:txBody>
      </p:sp>
      <p:sp>
        <p:nvSpPr>
          <p:cNvPr id="8195" name="Rectangle 5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7772400" cy="2743200"/>
          </a:xfrm>
        </p:spPr>
        <p:txBody>
          <a:bodyPr/>
          <a:lstStyle/>
          <a:p>
            <a:pPr marL="109538" eaLnBrk="1" hangingPunct="1"/>
            <a:r>
              <a:rPr lang="en-US" sz="3200" dirty="0" err="1" smtClean="0"/>
              <a:t>Էմմա</a:t>
            </a:r>
            <a:r>
              <a:rPr lang="en-US" sz="3200" dirty="0" smtClean="0"/>
              <a:t> </a:t>
            </a:r>
            <a:r>
              <a:rPr lang="en-US" sz="3200" dirty="0" err="1" smtClean="0"/>
              <a:t>Անախասյան</a:t>
            </a:r>
            <a:endParaRPr lang="en-US" sz="3200" dirty="0" smtClean="0"/>
          </a:p>
          <a:p>
            <a:pPr marL="109538" eaLnBrk="1" hangingPunct="1"/>
            <a:r>
              <a:rPr lang="en-US" sz="2400" dirty="0" smtClean="0">
                <a:latin typeface="Arial Armenian" pitchFamily="34" charset="0"/>
              </a:rPr>
              <a:t>§</a:t>
            </a:r>
            <a:r>
              <a:rPr lang="en-US" sz="2400" dirty="0" err="1" smtClean="0"/>
              <a:t>Հայ</a:t>
            </a:r>
            <a:r>
              <a:rPr lang="en-US" sz="2400" dirty="0" smtClean="0"/>
              <a:t> </a:t>
            </a:r>
            <a:r>
              <a:rPr lang="en-US" sz="2400" dirty="0" err="1" smtClean="0"/>
              <a:t>կանայք</a:t>
            </a:r>
            <a:r>
              <a:rPr lang="en-US" sz="2400" dirty="0" smtClean="0"/>
              <a:t> </a:t>
            </a:r>
            <a:r>
              <a:rPr lang="en-US" sz="2400" dirty="0" err="1" smtClean="0"/>
              <a:t>հանուն</a:t>
            </a:r>
            <a:r>
              <a:rPr lang="en-US" sz="2400" dirty="0" smtClean="0"/>
              <a:t> </a:t>
            </a:r>
            <a:r>
              <a:rPr lang="en-US" sz="2400" dirty="0" err="1" smtClean="0"/>
              <a:t>առողջության</a:t>
            </a:r>
            <a:r>
              <a:rPr lang="en-US" sz="2400" dirty="0" smtClean="0"/>
              <a:t> և </a:t>
            </a:r>
            <a:r>
              <a:rPr lang="en-US" sz="2400" dirty="0" err="1" smtClean="0"/>
              <a:t>առողջ</a:t>
            </a:r>
            <a:r>
              <a:rPr lang="en-US" sz="2400" dirty="0" smtClean="0"/>
              <a:t> </a:t>
            </a:r>
            <a:r>
              <a:rPr lang="en-US" sz="2400" dirty="0" err="1" smtClean="0"/>
              <a:t>շրջակա</a:t>
            </a:r>
            <a:r>
              <a:rPr lang="en-US" sz="2400" dirty="0" smtClean="0"/>
              <a:t> </a:t>
            </a:r>
            <a:r>
              <a:rPr lang="en-US" sz="2400" dirty="0" err="1" smtClean="0"/>
              <a:t>միջավայրի</a:t>
            </a:r>
            <a:r>
              <a:rPr lang="en-US" sz="2400" dirty="0" smtClean="0">
                <a:latin typeface="Arial Armenian" pitchFamily="34" charset="0"/>
              </a:rPr>
              <a:t>¦</a:t>
            </a:r>
            <a:r>
              <a:rPr lang="en-US" sz="2400" dirty="0" smtClean="0"/>
              <a:t> ՀԿ</a:t>
            </a:r>
          </a:p>
          <a:p>
            <a:pPr marL="109538" eaLnBrk="1" hangingPunct="1"/>
            <a:endParaRPr lang="en-US" sz="2400" dirty="0" smtClean="0"/>
          </a:p>
          <a:p>
            <a:pPr marL="109538" eaLnBrk="1" hangingPunct="1"/>
            <a:r>
              <a:rPr lang="en-US" sz="2400" dirty="0" err="1" smtClean="0"/>
              <a:t>Երևան</a:t>
            </a:r>
            <a:r>
              <a:rPr lang="en-US" sz="2400" dirty="0" smtClean="0"/>
              <a:t> </a:t>
            </a:r>
          </a:p>
          <a:p>
            <a:pPr marL="109538" eaLnBrk="1" hangingPunct="1"/>
            <a:r>
              <a:rPr lang="en-US" sz="2400" dirty="0" smtClean="0"/>
              <a:t>12 </a:t>
            </a:r>
            <a:r>
              <a:rPr lang="en-US" sz="2400" dirty="0" err="1" smtClean="0"/>
              <a:t>դեկտեմբերի</a:t>
            </a:r>
            <a:r>
              <a:rPr lang="en-US" sz="2400" dirty="0" smtClean="0"/>
              <a:t> 2013թ.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29600" cy="3810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Times Armenian" pitchFamily="18" charset="0"/>
              </a:rPr>
              <a:t>Շնորհակալություն</a:t>
            </a:r>
            <a:r>
              <a:rPr lang="en-US" dirty="0">
                <a:latin typeface="Times Armenian" pitchFamily="18" charset="0"/>
              </a:rPr>
              <a:t/>
            </a:r>
            <a:br>
              <a:rPr lang="en-US" dirty="0">
                <a:latin typeface="Times Armenian" pitchFamily="18" charset="0"/>
              </a:rPr>
            </a:br>
            <a:r>
              <a:rPr lang="en-US" dirty="0">
                <a:solidFill>
                  <a:srgbClr val="0070C0"/>
                </a:solidFill>
                <a:latin typeface="Times Armenian" pitchFamily="18" charset="0"/>
                <a:hlinkClick r:id="rId2"/>
              </a:rPr>
              <a:t>www.awhhe.am</a:t>
            </a:r>
            <a:r>
              <a:rPr lang="en-US" dirty="0">
                <a:solidFill>
                  <a:srgbClr val="0070C0"/>
                </a:solidFill>
                <a:latin typeface="Times Armenian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Times Armeni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925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err="1" smtClean="0"/>
              <a:t>Նպատակը</a:t>
            </a:r>
            <a:r>
              <a:rPr lang="en-US" sz="3200" dirty="0" smtClean="0"/>
              <a:t>`</a:t>
            </a:r>
            <a:r>
              <a:rPr lang="hy-AM" sz="3200" dirty="0" smtClean="0"/>
              <a:t>օգնել կողմ</a:t>
            </a:r>
            <a:r>
              <a:rPr lang="en-US" sz="3200" dirty="0" smtClean="0"/>
              <a:t> </a:t>
            </a:r>
            <a:r>
              <a:rPr lang="en-US" sz="3200" dirty="0" err="1" smtClean="0"/>
              <a:t>երկրներին</a:t>
            </a:r>
            <a:r>
              <a:rPr lang="hy-AM" sz="3200" dirty="0" smtClean="0"/>
              <a:t>, ստորագրող կողմեր</a:t>
            </a:r>
            <a:r>
              <a:rPr lang="en-US" sz="3200" dirty="0" err="1" smtClean="0"/>
              <a:t>ին</a:t>
            </a:r>
            <a:r>
              <a:rPr lang="hy-AM" sz="3200" dirty="0" smtClean="0"/>
              <a:t> ​​</a:t>
            </a:r>
            <a:r>
              <a:rPr lang="en-US" sz="3200" dirty="0" smtClean="0"/>
              <a:t>և</a:t>
            </a:r>
            <a:r>
              <a:rPr lang="hy-AM" sz="3200" dirty="0" smtClean="0"/>
              <a:t> կողմ</a:t>
            </a:r>
            <a:r>
              <a:rPr lang="en-US" sz="3200" dirty="0" smtClean="0"/>
              <a:t> </a:t>
            </a:r>
            <a:r>
              <a:rPr lang="en-US" sz="3200" dirty="0" err="1" smtClean="0"/>
              <a:t>չհանդիսացող</a:t>
            </a:r>
            <a:r>
              <a:rPr lang="en-US" sz="3200" dirty="0" smtClean="0"/>
              <a:t> </a:t>
            </a:r>
            <a:r>
              <a:rPr lang="en-US" sz="3200" dirty="0" err="1" smtClean="0"/>
              <a:t>երկրներին</a:t>
            </a:r>
            <a:r>
              <a:rPr lang="en-US" sz="3200" dirty="0" smtClean="0"/>
              <a:t>`</a:t>
            </a:r>
            <a:r>
              <a:rPr lang="hy-AM" sz="3200" dirty="0" smtClean="0"/>
              <a:t> ապահովելու հանրային մասնակցությունը </a:t>
            </a:r>
            <a:r>
              <a:rPr lang="en-US" sz="3200" dirty="0" smtClean="0"/>
              <a:t>և</a:t>
            </a:r>
            <a:r>
              <a:rPr lang="hy-AM" sz="3200" dirty="0" smtClean="0"/>
              <a:t> տեղեկ</a:t>
            </a:r>
            <a:r>
              <a:rPr lang="en-US" sz="3200" dirty="0" err="1" smtClean="0"/>
              <a:t>ատվությունը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hy-AM" sz="3000" dirty="0" smtClean="0"/>
              <a:t>Ուղեցույց</a:t>
            </a:r>
            <a:r>
              <a:rPr lang="en-US" sz="3000" dirty="0" smtClean="0"/>
              <a:t>`</a:t>
            </a:r>
            <a:r>
              <a:rPr lang="hy-AM" sz="3000" dirty="0" smtClean="0"/>
              <a:t> Արձանագրության շրջանակում հասարակայնության մասնակցության </a:t>
            </a:r>
            <a:r>
              <a:rPr lang="en-US" sz="3000" dirty="0" err="1" smtClean="0"/>
              <a:t>մասին</a:t>
            </a:r>
            <a:endParaRPr lang="en-US" sz="3000" dirty="0" smtClean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700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նպատակների</a:t>
            </a:r>
            <a:r>
              <a:rPr lang="en-US" sz="3200" dirty="0" smtClean="0"/>
              <a:t> և </a:t>
            </a:r>
            <a:r>
              <a:rPr lang="en-US" sz="3200" dirty="0" err="1" smtClean="0"/>
              <a:t>նպատակներին</a:t>
            </a:r>
            <a:r>
              <a:rPr lang="en-US" sz="3200" dirty="0" smtClean="0"/>
              <a:t> </a:t>
            </a:r>
            <a:r>
              <a:rPr lang="en-US" sz="3200" dirty="0" err="1" smtClean="0"/>
              <a:t>հասնելու</a:t>
            </a:r>
            <a:r>
              <a:rPr lang="en-US" sz="3200" dirty="0" smtClean="0"/>
              <a:t> </a:t>
            </a:r>
            <a:r>
              <a:rPr lang="en-US" sz="3200" dirty="0" err="1" smtClean="0"/>
              <a:t>ժամկետների</a:t>
            </a:r>
            <a:r>
              <a:rPr lang="en-US" sz="3200" dirty="0" smtClean="0"/>
              <a:t> </a:t>
            </a:r>
            <a:r>
              <a:rPr lang="en-US" sz="3200" dirty="0" err="1" smtClean="0"/>
              <a:t>սահմանում</a:t>
            </a:r>
            <a:r>
              <a:rPr lang="en-US" sz="3200" dirty="0" smtClean="0"/>
              <a:t> (</a:t>
            </a:r>
            <a:r>
              <a:rPr lang="en-US" sz="3200" dirty="0" err="1" smtClean="0"/>
              <a:t>հոդ</a:t>
            </a:r>
            <a:r>
              <a:rPr lang="en-US" sz="3200" dirty="0" smtClean="0"/>
              <a:t>. </a:t>
            </a:r>
            <a:r>
              <a:rPr lang="en-US" sz="3200" dirty="0" smtClean="0">
                <a:latin typeface="Sylfaen" pitchFamily="18" charset="0"/>
              </a:rPr>
              <a:t>6</a:t>
            </a:r>
            <a:r>
              <a:rPr lang="en-US" sz="3200" dirty="0" smtClean="0"/>
              <a:t>)</a:t>
            </a:r>
          </a:p>
          <a:p>
            <a:pPr eaLnBrk="1" hangingPunct="1"/>
            <a:r>
              <a:rPr lang="hy-AM" sz="3200" dirty="0" smtClean="0"/>
              <a:t>առաջընթաց</a:t>
            </a:r>
            <a:r>
              <a:rPr lang="en-US" sz="3200" dirty="0" smtClean="0"/>
              <a:t>ի</a:t>
            </a:r>
            <a:r>
              <a:rPr lang="hy-AM" sz="3200" dirty="0" smtClean="0"/>
              <a:t> վերանայ</a:t>
            </a:r>
            <a:r>
              <a:rPr lang="en-US" sz="3200" dirty="0" err="1" smtClean="0"/>
              <a:t>ում</a:t>
            </a:r>
            <a:r>
              <a:rPr lang="en-US" sz="3200" dirty="0" smtClean="0"/>
              <a:t> և</a:t>
            </a:r>
            <a:r>
              <a:rPr lang="hy-AM" sz="3200" dirty="0" smtClean="0"/>
              <a:t> գնահատ</a:t>
            </a:r>
            <a:r>
              <a:rPr lang="en-US" sz="3200" dirty="0" err="1" smtClean="0"/>
              <a:t>ում</a:t>
            </a:r>
            <a:r>
              <a:rPr lang="hy-AM" sz="3200" dirty="0" smtClean="0"/>
              <a:t> </a:t>
            </a:r>
            <a:r>
              <a:rPr lang="en-US" sz="3200" dirty="0" smtClean="0">
                <a:latin typeface="Sylfaen" pitchFamily="18" charset="0"/>
              </a:rPr>
              <a:t>(</a:t>
            </a:r>
            <a:r>
              <a:rPr lang="en-US" sz="3200" dirty="0" err="1" smtClean="0"/>
              <a:t>հոդ</a:t>
            </a:r>
            <a:r>
              <a:rPr lang="en-US" sz="3200" dirty="0" smtClean="0"/>
              <a:t>. </a:t>
            </a:r>
            <a:r>
              <a:rPr lang="en-US" sz="3200" dirty="0" smtClean="0">
                <a:latin typeface="Sylfaen" pitchFamily="18" charset="0"/>
              </a:rPr>
              <a:t>7</a:t>
            </a:r>
            <a:r>
              <a:rPr lang="en-US" sz="3200" dirty="0" smtClean="0"/>
              <a:t>)</a:t>
            </a:r>
          </a:p>
          <a:p>
            <a:pPr eaLnBrk="1" hangingPunct="1"/>
            <a:r>
              <a:rPr lang="en-US" sz="3200" dirty="0" err="1" smtClean="0"/>
              <a:t>հանրային</a:t>
            </a:r>
            <a:r>
              <a:rPr lang="en-US" sz="3200" dirty="0" smtClean="0"/>
              <a:t> </a:t>
            </a:r>
            <a:r>
              <a:rPr lang="en-US" sz="3200" dirty="0" err="1" smtClean="0"/>
              <a:t>մասնակցություն</a:t>
            </a:r>
            <a:r>
              <a:rPr lang="en-US" sz="3200" dirty="0" smtClean="0"/>
              <a:t> (</a:t>
            </a:r>
            <a:r>
              <a:rPr lang="en-US" sz="3200" dirty="0" err="1" smtClean="0"/>
              <a:t>հոդ</a:t>
            </a:r>
            <a:r>
              <a:rPr lang="en-US" sz="3200" dirty="0" smtClean="0"/>
              <a:t>. </a:t>
            </a:r>
            <a:r>
              <a:rPr lang="en-US" sz="3200" dirty="0" smtClean="0">
                <a:latin typeface="Sylfaen" pitchFamily="18" charset="0"/>
              </a:rPr>
              <a:t>9</a:t>
            </a:r>
            <a:r>
              <a:rPr lang="en-US" sz="3200" dirty="0" smtClean="0"/>
              <a:t>) </a:t>
            </a:r>
          </a:p>
          <a:p>
            <a:pPr eaLnBrk="1" hangingPunct="1"/>
            <a:r>
              <a:rPr lang="hy-AM" sz="3200" dirty="0" smtClean="0"/>
              <a:t>հանրային տեղեկատվություն </a:t>
            </a:r>
            <a:r>
              <a:rPr lang="en-US" sz="3200" dirty="0" smtClean="0"/>
              <a:t>(</a:t>
            </a:r>
            <a:r>
              <a:rPr lang="en-US" sz="3200" dirty="0" err="1" smtClean="0"/>
              <a:t>հոդ</a:t>
            </a:r>
            <a:r>
              <a:rPr lang="en-US" sz="3200" dirty="0" smtClean="0"/>
              <a:t>. </a:t>
            </a:r>
            <a:r>
              <a:rPr lang="en-US" sz="3200" dirty="0" smtClean="0">
                <a:latin typeface="Sylfaen" pitchFamily="18" charset="0"/>
              </a:rPr>
              <a:t>10</a:t>
            </a:r>
            <a:r>
              <a:rPr lang="en-US" sz="3200" dirty="0" smtClean="0"/>
              <a:t>)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pPr algn="ctr"/>
            <a:r>
              <a:rPr lang="hy-AM" sz="3200" dirty="0" smtClean="0"/>
              <a:t>Ուղեցույց</a:t>
            </a:r>
            <a:r>
              <a:rPr lang="en-US" sz="3200" dirty="0" smtClean="0"/>
              <a:t>`</a:t>
            </a:r>
            <a:r>
              <a:rPr lang="hy-AM" sz="3200" dirty="0" smtClean="0"/>
              <a:t> Արձանագրության շրջանակում հասարակայնության մասնակցության </a:t>
            </a:r>
            <a:r>
              <a:rPr lang="en-US" sz="3200" dirty="0" err="1" smtClean="0"/>
              <a:t>մասին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68762"/>
          </a:xfrm>
        </p:spPr>
        <p:txBody>
          <a:bodyPr/>
          <a:lstStyle/>
          <a:p>
            <a:r>
              <a:rPr lang="hy-AM" sz="3200" dirty="0" smtClean="0">
                <a:latin typeface="Sylfaen" pitchFamily="18" charset="0"/>
              </a:rPr>
              <a:t>նպաստավոր ազգային </a:t>
            </a:r>
            <a:r>
              <a:rPr lang="en-US" sz="3200" dirty="0" smtClean="0">
                <a:latin typeface="Sylfaen" pitchFamily="18" charset="0"/>
              </a:rPr>
              <a:t>ի</a:t>
            </a:r>
            <a:r>
              <a:rPr lang="hy-AM" sz="3200" dirty="0" smtClean="0">
                <a:latin typeface="Sylfaen" pitchFamily="18" charset="0"/>
              </a:rPr>
              <a:t>րա</a:t>
            </a:r>
            <a:r>
              <a:rPr lang="en-US" sz="3200" dirty="0" err="1" smtClean="0">
                <a:latin typeface="Sylfaen" pitchFamily="18" charset="0"/>
              </a:rPr>
              <a:t>վա</a:t>
            </a:r>
            <a:r>
              <a:rPr lang="hy-AM" sz="3200" dirty="0" smtClean="0">
                <a:latin typeface="Sylfaen" pitchFamily="18" charset="0"/>
              </a:rPr>
              <a:t>կա</a:t>
            </a:r>
            <a:r>
              <a:rPr lang="hy-AM" sz="3200" dirty="0" smtClean="0">
                <a:latin typeface="Sylfaen" pitchFamily="18" charset="0"/>
              </a:rPr>
              <a:t>ն</a:t>
            </a:r>
            <a:r>
              <a:rPr lang="en-US" sz="3200" dirty="0" smtClean="0">
                <a:latin typeface="Sylfaen" pitchFamily="18" charset="0"/>
              </a:rPr>
              <a:t> </a:t>
            </a:r>
            <a:r>
              <a:rPr lang="hy-AM" sz="3200" dirty="0" smtClean="0">
                <a:latin typeface="Sylfaen" pitchFamily="18" charset="0"/>
              </a:rPr>
              <a:t>շրջանակ</a:t>
            </a:r>
            <a:r>
              <a:rPr lang="en-US" sz="3200" dirty="0" smtClean="0">
                <a:latin typeface="Sylfaen" pitchFamily="18" charset="0"/>
              </a:rPr>
              <a:t>ի</a:t>
            </a:r>
            <a:r>
              <a:rPr lang="hy-AM" sz="3200" dirty="0" smtClean="0">
                <a:latin typeface="Sylfaen" pitchFamily="18" charset="0"/>
              </a:rPr>
              <a:t> </a:t>
            </a:r>
            <a:r>
              <a:rPr lang="en-US" sz="3200" dirty="0" smtClean="0">
                <a:latin typeface="Sylfaen" pitchFamily="18" charset="0"/>
              </a:rPr>
              <a:t>ս</a:t>
            </a:r>
            <a:r>
              <a:rPr lang="hy-AM" sz="3200" dirty="0" smtClean="0">
                <a:latin typeface="Sylfaen" pitchFamily="18" charset="0"/>
              </a:rPr>
              <a:t>տեղծ</a:t>
            </a:r>
            <a:r>
              <a:rPr lang="en-US" sz="3200" dirty="0" err="1" smtClean="0">
                <a:latin typeface="Sylfaen" pitchFamily="18" charset="0"/>
              </a:rPr>
              <a:t>ում</a:t>
            </a:r>
            <a:endParaRPr lang="en-US" sz="3200" dirty="0" smtClean="0">
              <a:latin typeface="Sylfaen" pitchFamily="18" charset="0"/>
            </a:endParaRPr>
          </a:p>
          <a:p>
            <a:r>
              <a:rPr lang="en-US" sz="3200" dirty="0" err="1" smtClean="0">
                <a:latin typeface="Sylfaen" pitchFamily="18" charset="0"/>
              </a:rPr>
              <a:t>իրազեկության</a:t>
            </a:r>
            <a:r>
              <a:rPr lang="en-US" sz="3200" dirty="0" smtClean="0">
                <a:latin typeface="Sylfaen" pitchFamily="18" charset="0"/>
              </a:rPr>
              <a:t> </a:t>
            </a:r>
            <a:r>
              <a:rPr lang="en-US" sz="3200" dirty="0" err="1" smtClean="0">
                <a:latin typeface="Sylfaen" pitchFamily="18" charset="0"/>
              </a:rPr>
              <a:t>բարձրացում</a:t>
            </a:r>
            <a:r>
              <a:rPr lang="en-US" sz="3200" dirty="0" smtClean="0">
                <a:latin typeface="Sylfaen" pitchFamily="18" charset="0"/>
              </a:rPr>
              <a:t>` </a:t>
            </a:r>
            <a:r>
              <a:rPr lang="en-US" sz="3200" dirty="0" err="1" smtClean="0">
                <a:latin typeface="Sylfaen" pitchFamily="18" charset="0"/>
              </a:rPr>
              <a:t>ջրի</a:t>
            </a:r>
            <a:r>
              <a:rPr lang="en-US" sz="3200" dirty="0" smtClean="0">
                <a:latin typeface="Sylfaen" pitchFamily="18" charset="0"/>
              </a:rPr>
              <a:t>, </a:t>
            </a:r>
            <a:r>
              <a:rPr lang="en-US" sz="3200" dirty="0" err="1" smtClean="0">
                <a:latin typeface="Sylfaen" pitchFamily="18" charset="0"/>
              </a:rPr>
              <a:t>բնապահպանական</a:t>
            </a:r>
            <a:r>
              <a:rPr lang="en-US" sz="3200" dirty="0" smtClean="0">
                <a:latin typeface="Sylfaen" pitchFamily="18" charset="0"/>
              </a:rPr>
              <a:t> և </a:t>
            </a:r>
            <a:r>
              <a:rPr lang="en-US" sz="3200" dirty="0" err="1" smtClean="0">
                <a:latin typeface="Sylfaen" pitchFamily="18" charset="0"/>
              </a:rPr>
              <a:t>առողջության</a:t>
            </a:r>
            <a:r>
              <a:rPr lang="en-US" sz="3200" dirty="0" smtClean="0">
                <a:latin typeface="Sylfaen" pitchFamily="18" charset="0"/>
              </a:rPr>
              <a:t> </a:t>
            </a:r>
            <a:r>
              <a:rPr lang="en-US" sz="3200" dirty="0" err="1" smtClean="0">
                <a:latin typeface="Sylfaen" pitchFamily="18" charset="0"/>
              </a:rPr>
              <a:t>հարցերի</a:t>
            </a:r>
            <a:r>
              <a:rPr lang="en-US" sz="3200" dirty="0" smtClean="0">
                <a:latin typeface="Sylfaen" pitchFamily="18" charset="0"/>
              </a:rPr>
              <a:t> </a:t>
            </a:r>
            <a:r>
              <a:rPr lang="en-US" sz="3200" dirty="0" err="1" smtClean="0">
                <a:latin typeface="Sylfaen" pitchFamily="18" charset="0"/>
              </a:rPr>
              <a:t>շուրջ</a:t>
            </a:r>
            <a:endParaRPr lang="en-US" sz="3200" dirty="0" smtClean="0">
              <a:latin typeface="Sylfaen" pitchFamily="18" charset="0"/>
            </a:endParaRPr>
          </a:p>
          <a:p>
            <a:r>
              <a:rPr lang="hy-AM" sz="3200" dirty="0" smtClean="0">
                <a:latin typeface="Sylfaen" pitchFamily="18" charset="0"/>
              </a:rPr>
              <a:t>շահագրգիռ կողմերի</a:t>
            </a:r>
            <a:r>
              <a:rPr lang="en-US" sz="3200" dirty="0" smtClean="0">
                <a:latin typeface="Sylfaen" pitchFamily="18" charset="0"/>
              </a:rPr>
              <a:t> </a:t>
            </a:r>
            <a:r>
              <a:rPr lang="en-US" sz="3200" dirty="0" err="1" smtClean="0">
                <a:latin typeface="Sylfaen" pitchFamily="18" charset="0"/>
              </a:rPr>
              <a:t>ընդլ</a:t>
            </a:r>
            <a:r>
              <a:rPr lang="hy-AM" sz="3200" dirty="0" smtClean="0">
                <a:latin typeface="Sylfaen" pitchFamily="18" charset="0"/>
              </a:rPr>
              <a:t>այն</a:t>
            </a:r>
            <a:r>
              <a:rPr lang="en-US" sz="3200" dirty="0" err="1" smtClean="0">
                <a:latin typeface="Sylfaen" pitchFamily="18" charset="0"/>
              </a:rPr>
              <a:t>ված</a:t>
            </a:r>
            <a:r>
              <a:rPr lang="hy-AM" sz="3200" dirty="0" smtClean="0">
                <a:latin typeface="Sylfaen" pitchFamily="18" charset="0"/>
              </a:rPr>
              <a:t> խմբ</a:t>
            </a:r>
            <a:r>
              <a:rPr lang="en-US" sz="3200" dirty="0" smtClean="0">
                <a:latin typeface="Sylfaen" pitchFamily="18" charset="0"/>
              </a:rPr>
              <a:t>ի</a:t>
            </a:r>
            <a:r>
              <a:rPr lang="hy-AM" sz="3200" dirty="0" smtClean="0">
                <a:latin typeface="Sylfaen" pitchFamily="18" charset="0"/>
              </a:rPr>
              <a:t> </a:t>
            </a:r>
            <a:r>
              <a:rPr lang="en-US" sz="3200" dirty="0" smtClean="0">
                <a:latin typeface="Sylfaen" pitchFamily="18" charset="0"/>
              </a:rPr>
              <a:t>բ</a:t>
            </a:r>
            <a:r>
              <a:rPr lang="hy-AM" sz="3200" dirty="0" smtClean="0">
                <a:latin typeface="Sylfaen" pitchFamily="18" charset="0"/>
              </a:rPr>
              <a:t>ացահայտ</a:t>
            </a:r>
            <a:r>
              <a:rPr lang="en-US" sz="3200" dirty="0" err="1" smtClean="0">
                <a:latin typeface="Sylfaen" pitchFamily="18" charset="0"/>
              </a:rPr>
              <a:t>ում</a:t>
            </a:r>
            <a:endParaRPr lang="en-US" sz="3200" dirty="0" smtClean="0">
              <a:latin typeface="Sylfae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Ուղեցույց</a:t>
            </a:r>
            <a:r>
              <a:rPr lang="en-US" dirty="0" smtClean="0"/>
              <a:t>` </a:t>
            </a:r>
            <a:r>
              <a:rPr lang="en-US" dirty="0" err="1" smtClean="0"/>
              <a:t>հատուկ</a:t>
            </a:r>
            <a:r>
              <a:rPr lang="hy-AM" dirty="0" smtClean="0"/>
              <a:t> ինստիտուցիոնալ միջոցառումներ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500"/>
          </a:xfrm>
        </p:spPr>
        <p:txBody>
          <a:bodyPr/>
          <a:lstStyle/>
          <a:p>
            <a:r>
              <a:rPr lang="hy-AM" sz="3200" dirty="0" smtClean="0">
                <a:latin typeface="Sylfaen" pitchFamily="18" charset="0"/>
              </a:rPr>
              <a:t>հավասարակշռված համակարգող մեխանիզմ</a:t>
            </a:r>
            <a:r>
              <a:rPr lang="en-US" sz="3200" dirty="0" smtClean="0">
                <a:latin typeface="Sylfaen" pitchFamily="18" charset="0"/>
              </a:rPr>
              <a:t>ի </a:t>
            </a:r>
            <a:r>
              <a:rPr lang="en-US" sz="3200" dirty="0" err="1" smtClean="0">
                <a:latin typeface="Sylfaen" pitchFamily="18" charset="0"/>
              </a:rPr>
              <a:t>ստեղծում</a:t>
            </a:r>
            <a:endParaRPr lang="en-US" sz="3200" dirty="0" smtClean="0">
              <a:latin typeface="Sylfaen" pitchFamily="18" charset="0"/>
            </a:endParaRPr>
          </a:p>
          <a:p>
            <a:r>
              <a:rPr lang="en-US" sz="3200" dirty="0" err="1" smtClean="0">
                <a:latin typeface="Sylfaen" pitchFamily="18" charset="0"/>
              </a:rPr>
              <a:t>այնպիսի</a:t>
            </a:r>
            <a:r>
              <a:rPr lang="en-US" sz="3200" dirty="0" smtClean="0">
                <a:latin typeface="Sylfaen" pitchFamily="18" charset="0"/>
              </a:rPr>
              <a:t> </a:t>
            </a:r>
            <a:r>
              <a:rPr lang="en-US" sz="3200" dirty="0" err="1" smtClean="0">
                <a:latin typeface="Sylfaen" pitchFamily="18" charset="0"/>
              </a:rPr>
              <a:t>դրույթների</a:t>
            </a:r>
            <a:r>
              <a:rPr lang="en-US" sz="3200" dirty="0" smtClean="0">
                <a:latin typeface="Sylfaen" pitchFamily="18" charset="0"/>
              </a:rPr>
              <a:t> </a:t>
            </a:r>
            <a:r>
              <a:rPr lang="en-US" sz="3200" dirty="0" err="1" smtClean="0">
                <a:latin typeface="Sylfaen" pitchFamily="18" charset="0"/>
              </a:rPr>
              <a:t>հաշվի</a:t>
            </a:r>
            <a:r>
              <a:rPr lang="en-US" sz="3200" dirty="0" smtClean="0">
                <a:latin typeface="Sylfaen" pitchFamily="18" charset="0"/>
              </a:rPr>
              <a:t> </a:t>
            </a:r>
            <a:r>
              <a:rPr lang="en-US" sz="3200" dirty="0" err="1" smtClean="0">
                <a:latin typeface="Sylfaen" pitchFamily="18" charset="0"/>
              </a:rPr>
              <a:t>առնելը</a:t>
            </a:r>
            <a:r>
              <a:rPr lang="en-US" sz="3200" dirty="0" smtClean="0">
                <a:latin typeface="Sylfaen" pitchFamily="18" charset="0"/>
              </a:rPr>
              <a:t>, </a:t>
            </a:r>
            <a:r>
              <a:rPr lang="en-US" sz="3200" dirty="0" err="1" smtClean="0">
                <a:latin typeface="Sylfaen" pitchFamily="18" charset="0"/>
              </a:rPr>
              <a:t>ինչպիսին</a:t>
            </a:r>
            <a:r>
              <a:rPr lang="en-US" sz="3200" dirty="0" smtClean="0">
                <a:latin typeface="Sylfaen" pitchFamily="18" charset="0"/>
              </a:rPr>
              <a:t> </a:t>
            </a:r>
            <a:r>
              <a:rPr lang="en-US" sz="3200" dirty="0" err="1" smtClean="0">
                <a:latin typeface="Sylfaen" pitchFamily="18" charset="0"/>
              </a:rPr>
              <a:t>են</a:t>
            </a:r>
            <a:r>
              <a:rPr lang="en-US" sz="3200" dirty="0" smtClean="0">
                <a:latin typeface="Sylfaen" pitchFamily="18" charset="0"/>
              </a:rPr>
              <a:t>` </a:t>
            </a:r>
            <a:r>
              <a:rPr lang="hy-AM" sz="3200" dirty="0" smtClean="0">
                <a:latin typeface="Sylfaen" pitchFamily="18" charset="0"/>
              </a:rPr>
              <a:t>ծախսեր</a:t>
            </a:r>
            <a:r>
              <a:rPr lang="en-US" sz="3200" dirty="0" smtClean="0">
                <a:latin typeface="Sylfaen" pitchFamily="18" charset="0"/>
              </a:rPr>
              <a:t>ը</a:t>
            </a:r>
            <a:r>
              <a:rPr lang="hy-AM" sz="3200" dirty="0" smtClean="0">
                <a:latin typeface="Sylfaen" pitchFamily="18" charset="0"/>
              </a:rPr>
              <a:t>, ժամանակը </a:t>
            </a:r>
            <a:r>
              <a:rPr lang="en-US" sz="3200" dirty="0" smtClean="0">
                <a:latin typeface="Sylfaen" pitchFamily="18" charset="0"/>
              </a:rPr>
              <a:t>և</a:t>
            </a:r>
            <a:r>
              <a:rPr lang="hy-AM" sz="3200" dirty="0" smtClean="0">
                <a:latin typeface="Sylfaen" pitchFamily="18" charset="0"/>
              </a:rPr>
              <a:t> մարդկային ռեսուրսներ</a:t>
            </a:r>
            <a:r>
              <a:rPr lang="en-US" sz="3200" dirty="0" smtClean="0">
                <a:latin typeface="Sylfaen" pitchFamily="18" charset="0"/>
              </a:rPr>
              <a:t>ը</a:t>
            </a:r>
          </a:p>
          <a:p>
            <a:r>
              <a:rPr lang="en-US" sz="3200" dirty="0" err="1" smtClean="0">
                <a:latin typeface="Sylfaen" pitchFamily="18" charset="0"/>
              </a:rPr>
              <a:t>գործիքակազմ</a:t>
            </a:r>
            <a:endParaRPr lang="en-US" sz="3200" dirty="0">
              <a:latin typeface="Sylfae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Ուղեցույց</a:t>
            </a:r>
            <a:r>
              <a:rPr lang="en-US" dirty="0" smtClean="0"/>
              <a:t>` </a:t>
            </a:r>
            <a:r>
              <a:rPr lang="en-US" dirty="0" err="1" smtClean="0"/>
              <a:t>հատուկ</a:t>
            </a:r>
            <a:r>
              <a:rPr lang="hy-AM" dirty="0" smtClean="0"/>
              <a:t> ինստիտուցիոնալ միջոցառումներ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y-AM" sz="4000" dirty="0" smtClean="0"/>
              <a:t>Ինչ կարելի է անել</a:t>
            </a:r>
            <a:endParaRPr lang="ru-RU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525962"/>
          </a:xfrm>
        </p:spPr>
        <p:txBody>
          <a:bodyPr/>
          <a:lstStyle/>
          <a:p>
            <a:pPr marL="365125" lvl="1" indent="-255588" eaLnBrk="1" hangingPunct="1">
              <a:lnSpc>
                <a:spcPct val="90000"/>
              </a:lnSpc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3000" dirty="0" smtClean="0"/>
              <a:t>Ի</a:t>
            </a:r>
            <a:r>
              <a:rPr lang="hy-AM" sz="3000" dirty="0" smtClean="0"/>
              <a:t>նտեգր</a:t>
            </a:r>
            <a:r>
              <a:rPr lang="en-US" sz="3000" dirty="0" err="1" smtClean="0"/>
              <a:t>ել</a:t>
            </a:r>
            <a:r>
              <a:rPr lang="en-US" sz="3000" dirty="0" smtClean="0"/>
              <a:t> </a:t>
            </a:r>
            <a:r>
              <a:rPr lang="hy-AM" sz="3000" dirty="0" smtClean="0"/>
              <a:t>Արձանագրության իրականաց</a:t>
            </a:r>
            <a:r>
              <a:rPr lang="en-US" sz="3000" dirty="0" err="1" smtClean="0"/>
              <a:t>ումը</a:t>
            </a:r>
            <a:r>
              <a:rPr lang="en-US" sz="3000" dirty="0" smtClean="0"/>
              <a:t>, </a:t>
            </a:r>
            <a:r>
              <a:rPr lang="en-US" sz="3000" dirty="0" err="1" smtClean="0"/>
              <a:t>որպես</a:t>
            </a:r>
            <a:r>
              <a:rPr lang="en-US" sz="3000" dirty="0" smtClean="0"/>
              <a:t> </a:t>
            </a:r>
            <a:r>
              <a:rPr lang="en-US" sz="3000" dirty="0" err="1" smtClean="0"/>
              <a:t>ընդհանուր</a:t>
            </a:r>
            <a:r>
              <a:rPr lang="en-US" sz="3000" dirty="0" smtClean="0"/>
              <a:t> </a:t>
            </a:r>
            <a:r>
              <a:rPr lang="en-US" sz="3000" dirty="0" err="1" smtClean="0"/>
              <a:t>կարևորության</a:t>
            </a:r>
            <a:r>
              <a:rPr lang="en-US" sz="3000" dirty="0" smtClean="0"/>
              <a:t> </a:t>
            </a:r>
            <a:r>
              <a:rPr lang="en-US" sz="3000" dirty="0" err="1" smtClean="0"/>
              <a:t>հարց</a:t>
            </a:r>
            <a:r>
              <a:rPr lang="en-US" sz="3000" dirty="0" smtClean="0"/>
              <a:t>, </a:t>
            </a:r>
            <a:r>
              <a:rPr lang="hy-AM" sz="3000" dirty="0" smtClean="0"/>
              <a:t>կայուն զարգացման ռազմավարություններ</a:t>
            </a:r>
            <a:r>
              <a:rPr lang="en-US" sz="3000" dirty="0" err="1" smtClean="0"/>
              <a:t>ին</a:t>
            </a:r>
            <a:r>
              <a:rPr lang="en-US" sz="3000" dirty="0" smtClean="0"/>
              <a:t>` </a:t>
            </a:r>
            <a:r>
              <a:rPr lang="hy-AM" sz="3000" dirty="0" smtClean="0"/>
              <a:t>բոլոր մակարդակներում</a:t>
            </a: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Ա</a:t>
            </a:r>
            <a:r>
              <a:rPr lang="hy-AM" sz="3000" dirty="0" smtClean="0"/>
              <a:t>ռանձին միջոցների </a:t>
            </a:r>
            <a:r>
              <a:rPr lang="en-US" sz="3000" dirty="0" smtClean="0"/>
              <a:t>բ</a:t>
            </a:r>
            <a:r>
              <a:rPr lang="hy-AM" sz="3000" dirty="0" smtClean="0"/>
              <a:t>աշխում</a:t>
            </a:r>
            <a:r>
              <a:rPr lang="en-US" sz="3000" dirty="0" smtClean="0"/>
              <a:t>`</a:t>
            </a:r>
            <a:r>
              <a:rPr lang="hy-AM" sz="3000" dirty="0" smtClean="0"/>
              <a:t> հասարակության մասնակցության</a:t>
            </a:r>
            <a:r>
              <a:rPr lang="en-US" sz="3000" dirty="0" smtClean="0"/>
              <a:t> </a:t>
            </a:r>
            <a:r>
              <a:rPr lang="en-US" sz="3000" dirty="0" err="1" smtClean="0"/>
              <a:t>համար</a:t>
            </a: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dirty="0" err="1" smtClean="0"/>
              <a:t>Ընդլայնված</a:t>
            </a:r>
            <a:r>
              <a:rPr lang="en-US" sz="3000" dirty="0" smtClean="0"/>
              <a:t> </a:t>
            </a:r>
            <a:r>
              <a:rPr lang="hy-AM" sz="3000" dirty="0" smtClean="0"/>
              <a:t>քննարկումներ</a:t>
            </a:r>
            <a:r>
              <a:rPr lang="en-US" sz="3000" dirty="0" smtClean="0"/>
              <a:t>`</a:t>
            </a:r>
            <a:r>
              <a:rPr lang="hy-AM" sz="3000" dirty="0" smtClean="0"/>
              <a:t> հասարակական կազմակերպությունների համատեղ փորձ</a:t>
            </a:r>
            <a:r>
              <a:rPr lang="en-US" sz="3000" dirty="0" smtClean="0"/>
              <a:t>ի </a:t>
            </a:r>
            <a:r>
              <a:rPr lang="en-US" sz="3000" dirty="0" err="1" smtClean="0"/>
              <a:t>շուրջ</a:t>
            </a:r>
            <a:endParaRPr lang="en-US" sz="3000" dirty="0" smtClean="0"/>
          </a:p>
          <a:p>
            <a:pPr eaLnBrk="1" hangingPunct="1">
              <a:lnSpc>
                <a:spcPct val="90000"/>
              </a:lnSpc>
              <a:buNone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</a:pPr>
            <a:endParaRPr lang="en-US" sz="3400" dirty="0" smtClean="0"/>
          </a:p>
          <a:p>
            <a:pPr eaLnBrk="1" hangingPunct="1">
              <a:lnSpc>
                <a:spcPct val="90000"/>
              </a:lnSpc>
            </a:pPr>
            <a:endParaRPr lang="ru-RU" sz="3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10400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686718"/>
            <a:ext cx="5760508" cy="432038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Հանդիպում Գյումրիում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5900"/>
          </a:xfrm>
        </p:spPr>
        <p:txBody>
          <a:bodyPr/>
          <a:lstStyle/>
          <a:p>
            <a:endParaRPr lang="ru-RU" sz="3200" dirty="0" smtClean="0"/>
          </a:p>
          <a:p>
            <a:r>
              <a:rPr lang="ru-RU" sz="3200" dirty="0" smtClean="0"/>
              <a:t>Մասնակիցներ տարբեր ոլորտներից</a:t>
            </a:r>
            <a:endParaRPr lang="en-US" sz="3200" dirty="0" smtClean="0"/>
          </a:p>
          <a:p>
            <a:r>
              <a:rPr lang="ru-RU" sz="3200" dirty="0" smtClean="0"/>
              <a:t>Մասնակիցներ</a:t>
            </a:r>
            <a:r>
              <a:rPr lang="en-US" sz="3200" dirty="0" smtClean="0"/>
              <a:t> </a:t>
            </a:r>
            <a:r>
              <a:rPr lang="en-US" sz="3200" dirty="0" err="1" smtClean="0"/>
              <a:t>Շիրակի</a:t>
            </a:r>
            <a:r>
              <a:rPr lang="en-US" sz="3200" dirty="0" smtClean="0"/>
              <a:t>, </a:t>
            </a:r>
            <a:r>
              <a:rPr lang="en-US" sz="3200" dirty="0" err="1" smtClean="0"/>
              <a:t>Տավուշի</a:t>
            </a:r>
            <a:r>
              <a:rPr lang="en-US" sz="3200" dirty="0" smtClean="0"/>
              <a:t> և </a:t>
            </a:r>
            <a:r>
              <a:rPr lang="en-US" sz="3200" dirty="0" err="1" smtClean="0"/>
              <a:t>Լոռու</a:t>
            </a:r>
            <a:r>
              <a:rPr lang="en-US" sz="3200" dirty="0" smtClean="0"/>
              <a:t> </a:t>
            </a:r>
            <a:r>
              <a:rPr lang="en-US" sz="3200" dirty="0" err="1" smtClean="0"/>
              <a:t>մարզերից</a:t>
            </a:r>
            <a:endParaRPr lang="ru-RU" sz="3200" dirty="0" smtClean="0"/>
          </a:p>
          <a:p>
            <a:r>
              <a:rPr lang="ru-RU" sz="3200" dirty="0" smtClean="0"/>
              <a:t>Արձանագրությանը համահունչ թեմաների քննարկում</a:t>
            </a:r>
          </a:p>
          <a:p>
            <a:r>
              <a:rPr lang="ru-RU" sz="3200" dirty="0" smtClean="0"/>
              <a:t>Մարզային խնդիրների վերհանում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algn="ctr"/>
            <a:r>
              <a:rPr lang="ru-RU" dirty="0" smtClean="0"/>
              <a:t>Հանդիպում Գյումրիում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Խմելու</a:t>
            </a:r>
            <a:r>
              <a:rPr lang="en-US" dirty="0" smtClean="0"/>
              <a:t> </a:t>
            </a:r>
            <a:r>
              <a:rPr lang="en-US" dirty="0" err="1" smtClean="0"/>
              <a:t>ջրի</a:t>
            </a:r>
            <a:r>
              <a:rPr lang="en-US" dirty="0" smtClean="0"/>
              <a:t> </a:t>
            </a:r>
            <a:r>
              <a:rPr lang="en-US" dirty="0" err="1" smtClean="0"/>
              <a:t>որակ</a:t>
            </a:r>
            <a:endParaRPr lang="en-US" dirty="0" smtClean="0"/>
          </a:p>
          <a:p>
            <a:r>
              <a:rPr lang="en-US" dirty="0" err="1" smtClean="0"/>
              <a:t>Համակարգերի</a:t>
            </a:r>
            <a:r>
              <a:rPr lang="en-US" dirty="0" smtClean="0"/>
              <a:t> </a:t>
            </a:r>
            <a:r>
              <a:rPr lang="en-US" dirty="0" err="1" smtClean="0"/>
              <a:t>ղեկավարում</a:t>
            </a:r>
            <a:r>
              <a:rPr lang="en-US" dirty="0" smtClean="0"/>
              <a:t>- </a:t>
            </a:r>
            <a:r>
              <a:rPr lang="en-US" dirty="0" err="1" smtClean="0"/>
              <a:t>մաշվածություն</a:t>
            </a:r>
            <a:endParaRPr lang="en-US" dirty="0" smtClean="0"/>
          </a:p>
          <a:p>
            <a:r>
              <a:rPr lang="en-US" dirty="0" err="1" smtClean="0"/>
              <a:t>Կեղտաջրերի</a:t>
            </a:r>
            <a:r>
              <a:rPr lang="en-US" dirty="0" smtClean="0"/>
              <a:t> </a:t>
            </a:r>
            <a:r>
              <a:rPr lang="en-US" dirty="0" err="1" smtClean="0"/>
              <a:t>մաքրում</a:t>
            </a:r>
            <a:endParaRPr lang="en-US" dirty="0" smtClean="0"/>
          </a:p>
          <a:p>
            <a:r>
              <a:rPr lang="en-US" dirty="0" err="1" smtClean="0"/>
              <a:t>Դպրոցներում</a:t>
            </a:r>
            <a:r>
              <a:rPr lang="en-US" dirty="0" smtClean="0"/>
              <a:t> </a:t>
            </a:r>
            <a:r>
              <a:rPr lang="en-US" dirty="0" err="1" smtClean="0"/>
              <a:t>խմելու</a:t>
            </a:r>
            <a:r>
              <a:rPr lang="en-US" dirty="0" smtClean="0"/>
              <a:t> </a:t>
            </a:r>
            <a:r>
              <a:rPr lang="en-US" dirty="0" err="1" smtClean="0"/>
              <a:t>ջրի</a:t>
            </a:r>
            <a:r>
              <a:rPr lang="en-US" dirty="0" smtClean="0"/>
              <a:t> </a:t>
            </a:r>
            <a:r>
              <a:rPr lang="en-US" dirty="0" err="1" smtClean="0"/>
              <a:t>բացակայություն</a:t>
            </a:r>
            <a:endParaRPr lang="en-US" dirty="0" smtClean="0"/>
          </a:p>
          <a:p>
            <a:r>
              <a:rPr lang="en-US" dirty="0" err="1" smtClean="0"/>
              <a:t>Դպրոցներում</a:t>
            </a:r>
            <a:r>
              <a:rPr lang="en-US" dirty="0" smtClean="0"/>
              <a:t> </a:t>
            </a:r>
            <a:r>
              <a:rPr lang="en-US" dirty="0" err="1" smtClean="0"/>
              <a:t>պետքարանների</a:t>
            </a:r>
            <a:r>
              <a:rPr lang="en-US" dirty="0" smtClean="0"/>
              <a:t> </a:t>
            </a:r>
            <a:r>
              <a:rPr lang="en-US" dirty="0" err="1" smtClean="0"/>
              <a:t>վատագույն</a:t>
            </a:r>
            <a:r>
              <a:rPr lang="en-US" dirty="0" smtClean="0"/>
              <a:t> </a:t>
            </a:r>
            <a:r>
              <a:rPr lang="en-US" dirty="0" err="1" smtClean="0"/>
              <a:t>վիճակ</a:t>
            </a:r>
            <a:endParaRPr lang="en-US" dirty="0" smtClean="0"/>
          </a:p>
          <a:p>
            <a:r>
              <a:rPr lang="hy-AM" dirty="0" smtClean="0"/>
              <a:t>Մ</a:t>
            </a:r>
            <a:r>
              <a:rPr lang="en-US" dirty="0" err="1" smtClean="0"/>
              <a:t>ակերևույթային</a:t>
            </a:r>
            <a:r>
              <a:rPr lang="en-US" dirty="0" smtClean="0"/>
              <a:t> </a:t>
            </a:r>
            <a:r>
              <a:rPr lang="en-US" dirty="0" err="1" smtClean="0"/>
              <a:t>ջրերի</a:t>
            </a:r>
            <a:r>
              <a:rPr lang="en-US" dirty="0" smtClean="0"/>
              <a:t> </a:t>
            </a:r>
            <a:r>
              <a:rPr lang="en-US" dirty="0" err="1" smtClean="0"/>
              <a:t>աղտոտում</a:t>
            </a:r>
            <a:r>
              <a:rPr lang="en-US" dirty="0" smtClean="0"/>
              <a:t> </a:t>
            </a:r>
            <a:r>
              <a:rPr lang="en-US" dirty="0" err="1" smtClean="0"/>
              <a:t>լեռնահանքային</a:t>
            </a:r>
            <a:r>
              <a:rPr lang="en-US" dirty="0" smtClean="0"/>
              <a:t> </a:t>
            </a:r>
            <a:r>
              <a:rPr lang="en-US" dirty="0" err="1" smtClean="0"/>
              <a:t>արդյունաբերության</a:t>
            </a:r>
            <a:r>
              <a:rPr lang="en-US" dirty="0" smtClean="0"/>
              <a:t> </a:t>
            </a:r>
            <a:r>
              <a:rPr lang="en-US" dirty="0" err="1" smtClean="0"/>
              <a:t>գործունեության</a:t>
            </a:r>
            <a:r>
              <a:rPr lang="en-US" dirty="0" smtClean="0"/>
              <a:t> </a:t>
            </a:r>
            <a:r>
              <a:rPr lang="en-US" dirty="0" err="1" smtClean="0"/>
              <a:t>պատճառով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y-AM" b="0" dirty="0" smtClean="0"/>
              <a:t>Թիրախային ոլորտների առաջնահերթություն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1778</TotalTime>
  <Words>252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Հանրային մասնակցությունը §Ջուր և առողջություն¦ Արձանագրության իրականացման գործում</vt:lpstr>
      <vt:lpstr>Ուղեցույց` Արձանագրության շրջանակում հասարակայնության մասնակցության մասին</vt:lpstr>
      <vt:lpstr>Ուղեցույց` Արձանագրության շրջանակում հասարակայնության մասնակցության մասին</vt:lpstr>
      <vt:lpstr>Ուղեցույց` հատուկ ինստիտուցիոնալ միջոցառումներ</vt:lpstr>
      <vt:lpstr>Ուղեցույց` հատուկ ինստիտուցիոնալ միջոցառումներ</vt:lpstr>
      <vt:lpstr>Ինչ կարելի է անել</vt:lpstr>
      <vt:lpstr>Հանդիպում Գյումրիում</vt:lpstr>
      <vt:lpstr>Հանդիպում Գյումրիում</vt:lpstr>
      <vt:lpstr>Թիրախային ոլորտների առաջնահերթություն</vt:lpstr>
      <vt:lpstr>Շնորհակալություն www.awhhe.am </vt:lpstr>
    </vt:vector>
  </TitlesOfParts>
  <Company>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Fine User</dc:creator>
  <cp:lastModifiedBy>Emma</cp:lastModifiedBy>
  <cp:revision>241</cp:revision>
  <cp:lastPrinted>1601-01-01T00:00:00Z</cp:lastPrinted>
  <dcterms:created xsi:type="dcterms:W3CDTF">2009-12-09T07:45:36Z</dcterms:created>
  <dcterms:modified xsi:type="dcterms:W3CDTF">2013-12-12T03:45:08Z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TC010690541033</vt:lpwstr>
  </property>
</Properties>
</file>