
<file path=[Content_Types].xml><?xml version="1.0" encoding="utf-8"?>
<Types xmlns="http://schemas.openxmlformats.org/package/2006/content-types">
  <Override PartName="/ppt/slideLayouts/slideLayout21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.xml" ContentType="application/vnd.openxmlformats-officedocument.presentationml.slideLayout+xml"/>
  <Default Extension="png" ContentType="image/png"/>
  <Default Extension="rels" ContentType="application/vnd.openxmlformats-package.relationships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Layouts/slideLayout1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5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slideMasters/slideMaster2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  <p:sldMasterId id="2147483660" r:id="rId2"/>
  </p:sldMasterIdLst>
  <p:notesMasterIdLst>
    <p:notesMasterId r:id="rId14"/>
  </p:notesMasterIdLst>
  <p:handoutMasterIdLst>
    <p:handoutMasterId r:id="rId15"/>
  </p:handoutMasterIdLst>
  <p:sldIdLst>
    <p:sldId id="328" r:id="rId3"/>
    <p:sldId id="292" r:id="rId4"/>
    <p:sldId id="330" r:id="rId5"/>
    <p:sldId id="310" r:id="rId6"/>
    <p:sldId id="307" r:id="rId7"/>
    <p:sldId id="316" r:id="rId8"/>
    <p:sldId id="317" r:id="rId9"/>
    <p:sldId id="319" r:id="rId10"/>
    <p:sldId id="320" r:id="rId11"/>
    <p:sldId id="321" r:id="rId12"/>
    <p:sldId id="315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3" clrMode="bw" frameSlides="1"/>
  <p:clrMru>
    <a:srgbClr val="003399"/>
    <a:srgbClr val="FFFF00"/>
    <a:srgbClr val="F7E579"/>
    <a:srgbClr val="E6F977"/>
    <a:srgbClr val="FFE471"/>
    <a:srgbClr val="FFD833"/>
    <a:srgbClr val="FFCC00"/>
  </p:clrMru>
  <p:extLst>
    <p:ext uri="{E76CE94A-603C-4142-B9EB-6D1370010A27}">
      <p14:discardImageEditData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="" xmlns:mv="urn:schemas-microsoft-com:mac:vml" xmlns:mc="http://schemas.openxmlformats.org/markup-compatibility/2006" val="0"/>
    </p:ext>
    <p:ext uri="{D31A062A-798A-4329-ABDD-BBA856620510}">
      <p14:defaultImageDpi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="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40" autoAdjust="0"/>
    <p:restoredTop sz="99752" autoAdjust="0"/>
  </p:normalViewPr>
  <p:slideViewPr>
    <p:cSldViewPr>
      <p:cViewPr>
        <p:scale>
          <a:sx n="70" d="100"/>
          <a:sy n="70" d="100"/>
        </p:scale>
        <p:origin x="-1344" y="-3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65663A-80CC-D242-9FBA-A7258D562E98}" type="datetimeFigureOut">
              <a:rPr lang="en-US" smtClean="0"/>
              <a:pPr/>
              <a:t>12/10/13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BC377D-8399-4447-932A-F3C780ECA07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Click to edit Master text styles</a:t>
            </a:r>
          </a:p>
          <a:p>
            <a:pPr lvl="1"/>
            <a:r>
              <a:rPr lang="ru-RU" noProof="0" smtClean="0"/>
              <a:t>Second level</a:t>
            </a:r>
          </a:p>
          <a:p>
            <a:pPr lvl="2"/>
            <a:r>
              <a:rPr lang="ru-RU" noProof="0" smtClean="0"/>
              <a:t>Third level</a:t>
            </a:r>
          </a:p>
          <a:p>
            <a:pPr lvl="3"/>
            <a:r>
              <a:rPr lang="ru-RU" noProof="0" smtClean="0"/>
              <a:t>Fourth level</a:t>
            </a:r>
          </a:p>
          <a:p>
            <a:pPr lvl="4"/>
            <a:r>
              <a:rPr lang="ru-RU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9860D2B-F7F9-45A9-A19F-BC3E9A4BED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="" xmlns:mv="urn:schemas-microsoft-com:mac:vml" xmlns:mc="http://schemas.openxmlformats.org/markup-compatibility/2006" val="18405019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272338" y="836613"/>
            <a:ext cx="1871662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"/>
              </a:spcBef>
              <a:defRPr/>
            </a:pPr>
            <a:r>
              <a:rPr lang="en-US" sz="1100" b="1" dirty="0">
                <a:solidFill>
                  <a:schemeClr val="bg1"/>
                </a:solidFill>
              </a:rPr>
              <a:t>This project is funded by</a:t>
            </a:r>
          </a:p>
          <a:p>
            <a:pPr>
              <a:spcBef>
                <a:spcPct val="5000"/>
              </a:spcBef>
              <a:defRPr/>
            </a:pPr>
            <a:r>
              <a:rPr lang="en-US" sz="1100" b="1" dirty="0">
                <a:solidFill>
                  <a:schemeClr val="bg1"/>
                </a:solidFill>
              </a:rPr>
              <a:t>    </a:t>
            </a:r>
            <a:r>
              <a:rPr lang="en-US" sz="11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the</a:t>
            </a:r>
            <a:r>
              <a:rPr lang="en-US" sz="1100" b="1" dirty="0">
                <a:solidFill>
                  <a:schemeClr val="bg1"/>
                </a:solidFill>
              </a:rPr>
              <a:t> </a:t>
            </a:r>
            <a:r>
              <a:rPr lang="en-US" sz="1100" b="1" dirty="0">
                <a:solidFill>
                  <a:schemeClr val="bg1"/>
                </a:solidFill>
                <a:latin typeface="Calibri" pitchFamily="34" charset="0"/>
              </a:rPr>
              <a:t>European</a:t>
            </a:r>
            <a:r>
              <a:rPr lang="en-US" sz="1100" b="1" dirty="0">
                <a:solidFill>
                  <a:schemeClr val="bg1"/>
                </a:solidFill>
              </a:rPr>
              <a:t> Union</a:t>
            </a:r>
            <a:r>
              <a:rPr lang="en-US" sz="1000" b="1" dirty="0">
                <a:solidFill>
                  <a:schemeClr val="bg1"/>
                </a:solidFill>
              </a:rPr>
              <a:t> 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0" y="6507163"/>
            <a:ext cx="70929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n-US" sz="1000" dirty="0">
                <a:latin typeface="Calibri" pitchFamily="34" charset="0"/>
              </a:rPr>
              <a:t>This project is implemented by </a:t>
            </a:r>
            <a:r>
              <a:rPr lang="sq-AL" sz="1000" dirty="0">
                <a:latin typeface="Calibri" pitchFamily="34" charset="0"/>
              </a:rPr>
              <a:t>a </a:t>
            </a:r>
            <a:r>
              <a:rPr lang="en-US" sz="1000" dirty="0">
                <a:latin typeface="Calibri" pitchFamily="34" charset="0"/>
              </a:rPr>
              <a:t>Consortium led by </a:t>
            </a:r>
            <a:r>
              <a:rPr lang="en-US" sz="1000" dirty="0" err="1">
                <a:latin typeface="Calibri" pitchFamily="34" charset="0"/>
              </a:rPr>
              <a:t>Hulla</a:t>
            </a:r>
            <a:r>
              <a:rPr lang="en-US" sz="1000" dirty="0">
                <a:latin typeface="Calibri" pitchFamily="34" charset="0"/>
              </a:rPr>
              <a:t> and Co. Human Dynamics KG  </a:t>
            </a:r>
            <a:endParaRPr lang="ru-RU" sz="1000" dirty="0">
              <a:latin typeface="Calibri" pitchFamily="34" charset="0"/>
            </a:endParaRPr>
          </a:p>
        </p:txBody>
      </p:sp>
      <p:pic>
        <p:nvPicPr>
          <p:cNvPr id="10" name="Picture 1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388" y="6237288"/>
            <a:ext cx="865187" cy="4365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1" name="Rectangle 21"/>
          <p:cNvSpPr/>
          <p:nvPr userDrawn="1"/>
        </p:nvSpPr>
        <p:spPr>
          <a:xfrm>
            <a:off x="2286000" y="2690813"/>
            <a:ext cx="4572000" cy="14763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Click to edit Master text styles</a:t>
            </a:r>
          </a:p>
          <a:p>
            <a:pPr lvl="1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Second level</a:t>
            </a:r>
          </a:p>
          <a:p>
            <a:pPr lvl="2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Third level</a:t>
            </a:r>
          </a:p>
          <a:p>
            <a:pPr lvl="3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Fourth level</a:t>
            </a:r>
          </a:p>
          <a:p>
            <a:pPr lvl="4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Fifth level</a:t>
            </a:r>
            <a:endParaRPr lang="bg-BG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EB4B4-E8DB-41F0-AB14-3E0699D664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873A5-55EC-449B-AC13-B4AD723BF0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D0CBA1-765B-473B-98B9-C3EFF6BCD8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10690-F5F4-456A-A6A8-280066A56C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A6A63-4BFC-494C-BCB1-E79FFF1ED9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6B8F3-0D9F-4D06-909F-E52EEF491C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D938E-B086-4C60-8F38-85D92A84BD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EA57D-2C2C-47D1-BF34-61A5E1316D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7BA90-9EF4-4288-8001-5039FB3A2C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80723-97AE-4C3A-B5E8-154750D2DA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g-B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1A7A4-5156-4FFB-A023-E107A7C05D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bg-BG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4CA96-324C-47A3-9E43-87D7284B13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F4503-6268-486E-84C0-679226CBD9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44E04-7604-451F-B3A8-54EF06AA70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00DD4-6396-42B8-B81A-E72B99A5F9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6CF8C-AC14-4305-8F79-5C740BBF2B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FE224-14E7-4F7F-8795-451A9685AA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A8C83-D5B3-4222-99AC-B17C5551A8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0" y="6507163"/>
            <a:ext cx="70929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n-US" sz="1000" dirty="0">
                <a:latin typeface="Calibri" pitchFamily="34" charset="0"/>
              </a:rPr>
              <a:t>This project is implemented by </a:t>
            </a:r>
            <a:r>
              <a:rPr lang="sq-AL" sz="1000" dirty="0">
                <a:latin typeface="Calibri" pitchFamily="34" charset="0"/>
              </a:rPr>
              <a:t>a </a:t>
            </a:r>
            <a:r>
              <a:rPr lang="en-US" sz="1000" dirty="0">
                <a:latin typeface="Calibri" pitchFamily="34" charset="0"/>
              </a:rPr>
              <a:t>Consortium led by </a:t>
            </a:r>
            <a:r>
              <a:rPr lang="en-US" sz="1000" dirty="0" err="1">
                <a:latin typeface="Calibri" pitchFamily="34" charset="0"/>
              </a:rPr>
              <a:t>Hulla</a:t>
            </a:r>
            <a:r>
              <a:rPr lang="en-US" sz="1000" dirty="0">
                <a:latin typeface="Calibri" pitchFamily="34" charset="0"/>
              </a:rPr>
              <a:t> and Co. Human Dynamics KG  </a:t>
            </a:r>
            <a:endParaRPr lang="ru-RU" sz="1000" dirty="0">
              <a:latin typeface="Calibri" pitchFamily="34" charset="0"/>
            </a:endParaRPr>
          </a:p>
        </p:txBody>
      </p:sp>
      <p:pic>
        <p:nvPicPr>
          <p:cNvPr id="3" name="Picture 1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388" y="6237288"/>
            <a:ext cx="865187" cy="4365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24C591F6-CFCC-4C96-B9F3-D431EA070E8C}" type="slidenum">
              <a:rPr lang="ru-RU"/>
              <a:pPr>
                <a:defRPr/>
              </a:pPr>
              <a:t>‹#›</a:t>
            </a:fld>
            <a:endParaRPr lang="ru-RU"/>
          </a:p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D6B40-683F-4BDF-B435-8976E920F8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g-B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5C3EA-F453-4FDF-B030-D08E07AE2E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CF2BE00-D566-4D71-AA09-66365F32F1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auto">
          <a:xfrm>
            <a:off x="0" y="6507163"/>
            <a:ext cx="70929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en-US" sz="1000" dirty="0">
                <a:latin typeface="Calibri" pitchFamily="34" charset="0"/>
              </a:rPr>
              <a:t>This project is implemented by </a:t>
            </a:r>
            <a:r>
              <a:rPr lang="sq-AL" sz="1000" dirty="0">
                <a:latin typeface="Calibri" pitchFamily="34" charset="0"/>
              </a:rPr>
              <a:t>a </a:t>
            </a:r>
            <a:r>
              <a:rPr lang="en-US" sz="1000" dirty="0">
                <a:latin typeface="Calibri" pitchFamily="34" charset="0"/>
              </a:rPr>
              <a:t>Consortium led by </a:t>
            </a:r>
            <a:r>
              <a:rPr lang="en-US" sz="1000" dirty="0" err="1">
                <a:latin typeface="Calibri" pitchFamily="34" charset="0"/>
              </a:rPr>
              <a:t>Hulla</a:t>
            </a:r>
            <a:r>
              <a:rPr lang="en-US" sz="1000" dirty="0">
                <a:latin typeface="Calibri" pitchFamily="34" charset="0"/>
              </a:rPr>
              <a:t> and Co. Human Dynamics KG  </a:t>
            </a:r>
            <a:endParaRPr lang="ru-RU" sz="1000" dirty="0">
              <a:latin typeface="Calibri" pitchFamily="34" charset="0"/>
            </a:endParaRPr>
          </a:p>
        </p:txBody>
      </p:sp>
      <p:pic>
        <p:nvPicPr>
          <p:cNvPr id="1034" name="Picture 12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164388" y="6237288"/>
            <a:ext cx="865187" cy="4365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4" name="Text Box 2"/>
          <p:cNvSpPr txBox="1">
            <a:spLocks noChangeArrowheads="1"/>
          </p:cNvSpPr>
          <p:nvPr userDrawn="1"/>
        </p:nvSpPr>
        <p:spPr bwMode="auto">
          <a:xfrm>
            <a:off x="1384300" y="363537"/>
            <a:ext cx="1819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5" name="Text Box 3"/>
          <p:cNvSpPr txBox="1">
            <a:spLocks noChangeArrowheads="1"/>
          </p:cNvSpPr>
          <p:nvPr userDrawn="1"/>
        </p:nvSpPr>
        <p:spPr bwMode="auto">
          <a:xfrm>
            <a:off x="6443663" y="631824"/>
            <a:ext cx="2397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6" name="Picture 4"/>
          <p:cNvPicPr>
            <a:picLocks noChangeAspect="1" noChangeArrowheads="1"/>
          </p:cNvPicPr>
          <p:nvPr userDrawn="1"/>
        </p:nvPicPr>
        <p:blipFill>
          <a:blip r:embed="rId13" cstate="print">
            <a:lum bright="12000" contrast="-4000"/>
          </a:blip>
          <a:srcRect/>
          <a:stretch>
            <a:fillRect/>
          </a:stretch>
        </p:blipFill>
        <p:spPr bwMode="auto">
          <a:xfrm>
            <a:off x="0" y="0"/>
            <a:ext cx="91440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5"/>
          <p:cNvGrpSpPr>
            <a:grpSpLocks/>
          </p:cNvGrpSpPr>
          <p:nvPr userDrawn="1"/>
        </p:nvGrpSpPr>
        <p:grpSpPr bwMode="auto">
          <a:xfrm>
            <a:off x="1042988" y="271462"/>
            <a:ext cx="8067675" cy="1100138"/>
            <a:chOff x="657" y="119"/>
            <a:chExt cx="5082" cy="693"/>
          </a:xfrm>
        </p:grpSpPr>
        <p:sp>
          <p:nvSpPr>
            <p:cNvPr id="18" name="Text Box 6"/>
            <p:cNvSpPr txBox="1">
              <a:spLocks noChangeArrowheads="1"/>
            </p:cNvSpPr>
            <p:nvPr/>
          </p:nvSpPr>
          <p:spPr bwMode="auto">
            <a:xfrm>
              <a:off x="4464" y="476"/>
              <a:ext cx="1275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"/>
                </a:spcBef>
              </a:pPr>
              <a:r>
                <a:rPr lang="hy-AM" sz="1100" b="1" dirty="0" smtClean="0">
                  <a:solidFill>
                    <a:schemeClr val="bg1"/>
                  </a:solidFill>
                </a:rPr>
                <a:t>Եվրոպական միության</a:t>
              </a:r>
              <a:r>
                <a:rPr lang="hy-AM" sz="1100" b="1" baseline="0" dirty="0" smtClean="0">
                  <a:solidFill>
                    <a:schemeClr val="bg1"/>
                  </a:solidFill>
                </a:rPr>
                <a:t> կողմից ֆինանսավորվող ծրագիր</a:t>
              </a:r>
              <a:endParaRPr lang="ru-RU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657" y="144"/>
              <a:ext cx="3538" cy="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"/>
                </a:spcBef>
              </a:pPr>
              <a:r>
                <a:rPr lang="hy-AM" sz="2200" b="1" dirty="0" smtClean="0">
                  <a:solidFill>
                    <a:srgbClr val="FFFF00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ՄԻՋԱԶԳԱՅԻՆ</a:t>
              </a:r>
              <a:r>
                <a:rPr lang="hy-AM" sz="2200" b="1" baseline="0" dirty="0" smtClean="0">
                  <a:solidFill>
                    <a:srgbClr val="FFFF00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 ԳԵՏԱՎԱԶԱՆՆԵՐԻ ՇՐՋԱԿԱ ՄԻՋԱՎԱՅՐԻ ՊԱՀՊԱՆՈՒԹՅՈՒՆ</a:t>
              </a:r>
              <a:endParaRPr lang="fr-FR" sz="2200" b="1" dirty="0" smtClean="0">
                <a:solidFill>
                  <a:srgbClr val="FFFF00"/>
                </a:solidFill>
                <a:latin typeface="Calibri" pitchFamily="34" charset="0"/>
                <a:ea typeface="Calibri" pitchFamily="34" charset="0"/>
                <a:cs typeface="Calibri" pitchFamily="34" charset="0"/>
              </a:endParaRPr>
            </a:p>
            <a:p>
              <a:pPr algn="ctr">
                <a:spcBef>
                  <a:spcPct val="5000"/>
                </a:spcBef>
              </a:pPr>
              <a:r>
                <a:rPr lang="fr-FR" dirty="0" smtClean="0">
                  <a:solidFill>
                    <a:schemeClr val="bg1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ENPI/2011/279-666</a:t>
              </a:r>
              <a:endParaRPr lang="ru-RU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endParaRPr>
            </a:p>
          </p:txBody>
        </p:sp>
        <p:pic>
          <p:nvPicPr>
            <p:cNvPr id="20" name="Picture 14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830" y="119"/>
              <a:ext cx="506" cy="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17" r:id="rId7"/>
    <p:sldLayoutId id="2147483702" r:id="rId8"/>
    <p:sldLayoutId id="2147483703" r:id="rId9"/>
    <p:sldLayoutId id="2147483704" r:id="rId10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7332FBE-4B22-4720-91D1-928B33AAAB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blacksea-riverbasins.net/ru/%D0%B0%D1%80%D0%BC%D0%B5%D0%BD%D0%B8%D1%8F" TargetMode="External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blacksea-riverbasins.net/en/armenia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533400" y="1485528"/>
            <a:ext cx="8229600" cy="648072"/>
          </a:xfrm>
          <a:prstGeom prst="rect">
            <a:avLst/>
          </a:prstGeom>
        </p:spPr>
        <p:txBody>
          <a:bodyPr/>
          <a:lstStyle/>
          <a:p>
            <a:r>
              <a:rPr lang="hy-AM" sz="2800" b="1" dirty="0" smtClean="0">
                <a:solidFill>
                  <a:srgbClr val="003366"/>
                </a:solidFill>
                <a:latin typeface="Calibri"/>
                <a:cs typeface="Calibri"/>
              </a:rPr>
              <a:t>ՄԳՇՄՊ ծրագրի գործունեությունը Հայաստանում</a:t>
            </a:r>
            <a:endParaRPr lang="en-GB" sz="2800" b="1" dirty="0">
              <a:latin typeface="Calibri"/>
              <a:cs typeface="Calibri"/>
            </a:endParaRPr>
          </a:p>
        </p:txBody>
      </p:sp>
      <p:sp>
        <p:nvSpPr>
          <p:cNvPr id="71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2C4A5E6-6B07-44F8-918D-19DC5A67AE46}" type="slidenum">
              <a:rPr lang="ru-RU" sz="1200" smtClean="0">
                <a:ea typeface="Calibri" pitchFamily="34" charset="0"/>
              </a:rPr>
              <a:pPr/>
              <a:t>1</a:t>
            </a:fld>
            <a:endParaRPr lang="ru-RU" sz="1200" smtClean="0">
              <a:ea typeface="Calibri" pitchFamily="34" charset="0"/>
            </a:endParaRPr>
          </a:p>
          <a:p>
            <a:endParaRPr lang="ru-RU" smtClean="0">
              <a:latin typeface="Arial" charset="0"/>
            </a:endParaRPr>
          </a:p>
        </p:txBody>
      </p:sp>
      <p:pic>
        <p:nvPicPr>
          <p:cNvPr id="5" name="Picture 4" descr="1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056" y="2133600"/>
            <a:ext cx="3120944" cy="2346804"/>
          </a:xfrm>
          <a:prstGeom prst="rect">
            <a:avLst/>
          </a:prstGeom>
        </p:spPr>
      </p:pic>
      <p:pic>
        <p:nvPicPr>
          <p:cNvPr id="8" name="Picture 7" descr="1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133600"/>
            <a:ext cx="3151422" cy="2365090"/>
          </a:xfrm>
          <a:prstGeom prst="rect">
            <a:avLst/>
          </a:prstGeom>
        </p:spPr>
      </p:pic>
      <p:pic>
        <p:nvPicPr>
          <p:cNvPr id="9" name="Picture 8" descr="11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33600"/>
            <a:ext cx="3114848" cy="234070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1000" y="4539496"/>
            <a:ext cx="8382000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y-AM" i="1" dirty="0" smtClean="0">
                <a:latin typeface="Calibri"/>
                <a:cs typeface="Calibri"/>
              </a:rPr>
              <a:t>Վահագն Տոնոյան</a:t>
            </a:r>
            <a:r>
              <a:rPr lang="ru-RU" i="1" dirty="0" smtClean="0">
                <a:latin typeface="Calibri"/>
                <a:cs typeface="Calibri"/>
              </a:rPr>
              <a:t/>
            </a:r>
            <a:br>
              <a:rPr lang="ru-RU" i="1" dirty="0" smtClean="0">
                <a:latin typeface="Calibri"/>
                <a:cs typeface="Calibri"/>
              </a:rPr>
            </a:br>
            <a:r>
              <a:rPr lang="hy-AM" i="1" dirty="0" smtClean="0">
                <a:latin typeface="Calibri"/>
                <a:cs typeface="Calibri"/>
              </a:rPr>
              <a:t>Ջրերի կառավարման փորձագետ </a:t>
            </a:r>
            <a:r>
              <a:rPr lang="en-US" i="1" dirty="0" smtClean="0">
                <a:latin typeface="Calibri"/>
                <a:cs typeface="Calibri"/>
              </a:rPr>
              <a:t>– </a:t>
            </a:r>
            <a:r>
              <a:rPr lang="hy-AM" i="1" dirty="0" smtClean="0">
                <a:latin typeface="Calibri"/>
                <a:cs typeface="Calibri"/>
              </a:rPr>
              <a:t>Հայաստան</a:t>
            </a:r>
            <a:r>
              <a:rPr lang="ru-RU" sz="1000" dirty="0" smtClean="0">
                <a:latin typeface="Calibri"/>
                <a:cs typeface="Calibri"/>
              </a:rPr>
              <a:t/>
            </a:r>
            <a:br>
              <a:rPr lang="ru-RU" sz="1000" dirty="0" smtClean="0">
                <a:latin typeface="Calibri"/>
                <a:cs typeface="Calibri"/>
              </a:rPr>
            </a:br>
            <a:endParaRPr lang="hy-AM" sz="1000" dirty="0" smtClean="0">
              <a:latin typeface="Calibri"/>
              <a:cs typeface="Calibri"/>
            </a:endParaRPr>
          </a:p>
          <a:p>
            <a:pPr algn="ctr"/>
            <a:r>
              <a:rPr lang="hy-AM" sz="1700" b="1" dirty="0" smtClean="0">
                <a:solidFill>
                  <a:srgbClr val="FF0000"/>
                </a:solidFill>
                <a:latin typeface="Calibri"/>
                <a:cs typeface="Calibri"/>
              </a:rPr>
              <a:t>Հայաստանում ՋՌՀԿ բնագավառում ԱՔԵ ղեկավար հանձնախմբի </a:t>
            </a:r>
            <a:r>
              <a:rPr lang="hy-AM" sz="1700" b="1" dirty="0" smtClean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lang="en-US" sz="1700" b="1" dirty="0" smtClean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lang="hy-AM" sz="1700" b="1" dirty="0" smtClean="0">
                <a:solidFill>
                  <a:srgbClr val="FF0000"/>
                </a:solidFill>
                <a:latin typeface="Calibri"/>
                <a:cs typeface="Calibri"/>
              </a:rPr>
              <a:t>րդ հանդիպում</a:t>
            </a:r>
            <a:r>
              <a:rPr lang="en-US" sz="17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fr-FR" sz="1000" dirty="0" smtClean="0">
                <a:latin typeface="Calibri"/>
                <a:cs typeface="Calibri"/>
              </a:rPr>
              <a:t/>
            </a:r>
            <a:br>
              <a:rPr lang="fr-FR" sz="1000" dirty="0" smtClean="0">
                <a:latin typeface="Calibri"/>
                <a:cs typeface="Calibri"/>
              </a:rPr>
            </a:br>
            <a:r>
              <a:rPr lang="fr-FR" sz="1000" dirty="0" smtClean="0">
                <a:latin typeface="Calibri"/>
                <a:cs typeface="Calibri"/>
              </a:rPr>
              <a:t/>
            </a:r>
            <a:br>
              <a:rPr lang="fr-FR" sz="1000" dirty="0" smtClean="0">
                <a:latin typeface="Calibri"/>
                <a:cs typeface="Calibri"/>
              </a:rPr>
            </a:br>
            <a:r>
              <a:rPr lang="hy-AM" dirty="0" smtClean="0">
                <a:latin typeface="Calibri"/>
                <a:cs typeface="Calibri"/>
              </a:rPr>
              <a:t>Դեկտեմբերի 12, 2013թ.</a:t>
            </a:r>
            <a:r>
              <a:rPr lang="en-US" dirty="0" smtClean="0">
                <a:latin typeface="Calibri"/>
                <a:cs typeface="Calibri"/>
              </a:rPr>
              <a:t> </a:t>
            </a:r>
            <a:endParaRPr lang="hy-AM" dirty="0" smtClean="0">
              <a:latin typeface="Calibri"/>
              <a:cs typeface="Calibri"/>
            </a:endParaRPr>
          </a:p>
          <a:p>
            <a:pPr algn="ctr"/>
            <a:r>
              <a:rPr lang="hy-AM" dirty="0" smtClean="0">
                <a:latin typeface="Calibri"/>
                <a:cs typeface="Calibri"/>
              </a:rPr>
              <a:t>Երևան, Հայաստան</a:t>
            </a:r>
            <a:endParaRPr lang="en-US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="" xmlns:mv="urn:schemas-microsoft-com:mac:vml" xmlns:mc="http://schemas.openxmlformats.org/markup-compatibility/2006" val="378698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600200"/>
            <a:ext cx="8305800" cy="4525963"/>
          </a:xfrm>
        </p:spPr>
        <p:txBody>
          <a:bodyPr/>
          <a:lstStyle/>
          <a:p>
            <a:pPr marL="461963" lvl="1" indent="-461963">
              <a:buNone/>
            </a:pPr>
            <a:r>
              <a:rPr lang="ru-RU" sz="2400" b="1" dirty="0" smtClean="0">
                <a:latin typeface="Calibri"/>
                <a:cs typeface="Calibri"/>
              </a:rPr>
              <a:t>2.7. </a:t>
            </a:r>
            <a:r>
              <a:rPr lang="hy-AM" sz="2400" b="1" dirty="0" smtClean="0">
                <a:latin typeface="Calibri"/>
                <a:cs typeface="Calibri"/>
              </a:rPr>
              <a:t>Հանրության ներգրավման և իրազեկության բարձրացման միջոցառումներ</a:t>
            </a:r>
            <a:endParaRPr lang="en-US" sz="2400" b="1" dirty="0" smtClean="0">
              <a:latin typeface="Calibri"/>
              <a:cs typeface="Calibri"/>
            </a:endParaRPr>
          </a:p>
          <a:p>
            <a:pPr marL="342900" lvl="1" indent="-342900"/>
            <a:r>
              <a:rPr lang="hy-AM" sz="2200" dirty="0" smtClean="0">
                <a:solidFill>
                  <a:srgbClr val="003399"/>
                </a:solidFill>
                <a:latin typeface="Calibri"/>
                <a:cs typeface="Calibri"/>
              </a:rPr>
              <a:t>Հարցազրույց Հայպետհիդրոմետի տնօրենի տեղակալի հետ ծրագրի </a:t>
            </a:r>
            <a:r>
              <a:rPr lang="en-US" sz="2200" dirty="0" smtClean="0">
                <a:solidFill>
                  <a:srgbClr val="003399"/>
                </a:solidFill>
                <a:latin typeface="Calibri"/>
                <a:cs typeface="Calibri"/>
              </a:rPr>
              <a:t>“In the flow” </a:t>
            </a:r>
            <a:r>
              <a:rPr lang="hy-AM" sz="2200" dirty="0" smtClean="0">
                <a:solidFill>
                  <a:srgbClr val="003399"/>
                </a:solidFill>
                <a:latin typeface="Calibri"/>
                <a:cs typeface="Calibri"/>
              </a:rPr>
              <a:t>ամսագրի համար</a:t>
            </a:r>
            <a:endParaRPr lang="en-US" sz="2200" dirty="0" smtClean="0">
              <a:solidFill>
                <a:srgbClr val="003399"/>
              </a:solidFill>
              <a:latin typeface="Calibri"/>
              <a:cs typeface="Calibri"/>
            </a:endParaRPr>
          </a:p>
          <a:p>
            <a:pPr marL="342900" lvl="1" indent="-342900"/>
            <a:r>
              <a:rPr lang="hy-AM" sz="2200" dirty="0" smtClean="0">
                <a:solidFill>
                  <a:srgbClr val="003399"/>
                </a:solidFill>
                <a:latin typeface="Calibri"/>
                <a:cs typeface="Calibri"/>
              </a:rPr>
              <a:t>Ախուրյանի ՋՏԿԲ-ի հաղորդակցության ռազմավարությունը թարգմանվել է ռուսերեն և ներկայացվել ազգային և տեղական մակարդակներով շահագրգիռ կողմերին</a:t>
            </a:r>
            <a:endParaRPr lang="hy-AM" sz="2200" dirty="0" smtClean="0">
              <a:solidFill>
                <a:srgbClr val="003399"/>
              </a:solidFill>
              <a:latin typeface="Calibri"/>
              <a:cs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14CA96-324C-47A3-9E43-87D7284B13B9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876800"/>
            <a:ext cx="8229600" cy="3200400"/>
          </a:xfrm>
        </p:spPr>
        <p:txBody>
          <a:bodyPr/>
          <a:lstStyle/>
          <a:p>
            <a:pPr algn="ctr">
              <a:buNone/>
            </a:pPr>
            <a:r>
              <a:rPr lang="hy-AM" sz="2400" dirty="0" smtClean="0">
                <a:latin typeface="Calibri"/>
                <a:cs typeface="Calibri"/>
              </a:rPr>
              <a:t>Շնորհակալություն ուշադրության համար</a:t>
            </a:r>
            <a:endParaRPr lang="en-US" sz="2400" dirty="0" smtClean="0">
              <a:latin typeface="Calibri"/>
              <a:cs typeface="Calibri"/>
            </a:endParaRPr>
          </a:p>
          <a:p>
            <a:pPr>
              <a:buNone/>
            </a:pPr>
            <a:endParaRPr lang="en-US" sz="800" dirty="0" smtClean="0">
              <a:latin typeface="Calibri"/>
              <a:cs typeface="Calibri"/>
            </a:endParaRPr>
          </a:p>
          <a:p>
            <a:pPr algn="ctr">
              <a:buNone/>
            </a:pPr>
            <a:r>
              <a:rPr lang="en-US" sz="2400" dirty="0" smtClean="0">
                <a:latin typeface="Calibri"/>
                <a:cs typeface="Calibri"/>
                <a:hlinkClick r:id="rId2"/>
              </a:rPr>
              <a:t>http://blacksea-riverbasins.net/en/armenia</a:t>
            </a:r>
            <a:endParaRPr lang="en-US" sz="2400" dirty="0" smtClean="0">
              <a:latin typeface="Calibri"/>
              <a:cs typeface="Calibri"/>
            </a:endParaRPr>
          </a:p>
          <a:p>
            <a:pPr algn="ctr">
              <a:buNone/>
            </a:pPr>
            <a:r>
              <a:rPr lang="en-US" sz="2400" dirty="0" smtClean="0">
                <a:latin typeface="Calibri"/>
                <a:cs typeface="Calibri"/>
                <a:hlinkClick r:id="rId3"/>
              </a:rPr>
              <a:t>http://blacksea-riverbasins.net/ru/</a:t>
            </a:r>
            <a:r>
              <a:rPr lang="ru-RU" sz="2400" dirty="0" smtClean="0">
                <a:latin typeface="Calibri"/>
                <a:cs typeface="Calibri"/>
                <a:hlinkClick r:id="rId3"/>
              </a:rPr>
              <a:t>армения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14CA96-324C-47A3-9E43-87D7284B13B9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7" name="Picture 6" descr="11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524000"/>
            <a:ext cx="4382732" cy="3291621"/>
          </a:xfrm>
          <a:prstGeom prst="rect">
            <a:avLst/>
          </a:prstGeom>
        </p:spPr>
      </p:pic>
      <p:pic>
        <p:nvPicPr>
          <p:cNvPr id="9" name="Picture 8" descr="11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7539" y="1447800"/>
            <a:ext cx="4480261" cy="3358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533400" y="1485528"/>
            <a:ext cx="8229600" cy="648072"/>
          </a:xfrm>
          <a:prstGeom prst="rect">
            <a:avLst/>
          </a:prstGeom>
        </p:spPr>
        <p:txBody>
          <a:bodyPr/>
          <a:lstStyle/>
          <a:p>
            <a:r>
              <a:rPr lang="hy-AM" sz="2800" b="1" dirty="0" smtClean="0">
                <a:latin typeface="Calibri"/>
                <a:cs typeface="Calibri"/>
              </a:rPr>
              <a:t>Համակարգում և կառավարում</a:t>
            </a:r>
            <a:endParaRPr lang="en-GB" sz="2800" b="1" dirty="0">
              <a:latin typeface="Calibri"/>
              <a:cs typeface="Calibri"/>
            </a:endParaRPr>
          </a:p>
        </p:txBody>
      </p:sp>
      <p:sp>
        <p:nvSpPr>
          <p:cNvPr id="7" name="Місце для вмісту 6"/>
          <p:cNvSpPr>
            <a:spLocks noGrp="1"/>
          </p:cNvSpPr>
          <p:nvPr>
            <p:ph idx="1"/>
          </p:nvPr>
        </p:nvSpPr>
        <p:spPr>
          <a:xfrm>
            <a:off x="304800" y="2242517"/>
            <a:ext cx="8382000" cy="3777283"/>
          </a:xfrm>
        </p:spPr>
        <p:txBody>
          <a:bodyPr/>
          <a:lstStyle/>
          <a:p>
            <a:pPr lvl="0"/>
            <a:r>
              <a:rPr lang="hy-AM" sz="2000" b="1" dirty="0" smtClean="0">
                <a:latin typeface="Calibri"/>
                <a:cs typeface="Calibri"/>
              </a:rPr>
              <a:t>Ազգային մակարդակի հիմնական շահառուները</a:t>
            </a:r>
            <a:endParaRPr lang="ru-RU" sz="2000" dirty="0" smtClean="0">
              <a:solidFill>
                <a:srgbClr val="003399"/>
              </a:solidFill>
              <a:latin typeface="Calibri"/>
              <a:cs typeface="Calibri"/>
            </a:endParaRPr>
          </a:p>
          <a:p>
            <a:pPr lvl="1"/>
            <a:r>
              <a:rPr lang="hy-AM" sz="1800" dirty="0" smtClean="0">
                <a:solidFill>
                  <a:srgbClr val="003399"/>
                </a:solidFill>
                <a:latin typeface="Calibri"/>
                <a:cs typeface="Calibri"/>
              </a:rPr>
              <a:t>ՀՀ բնապահպանության նախարարություն</a:t>
            </a:r>
            <a:endParaRPr lang="en-US" sz="1800" dirty="0" smtClean="0">
              <a:solidFill>
                <a:srgbClr val="003399"/>
              </a:solidFill>
              <a:latin typeface="Calibri"/>
              <a:cs typeface="Calibri"/>
            </a:endParaRPr>
          </a:p>
          <a:p>
            <a:pPr lvl="1"/>
            <a:r>
              <a:rPr lang="hy-AM" sz="1800" dirty="0" smtClean="0">
                <a:solidFill>
                  <a:srgbClr val="003399"/>
                </a:solidFill>
                <a:latin typeface="Calibri"/>
                <a:cs typeface="Calibri"/>
              </a:rPr>
              <a:t>ՀՀ արտակարգ իրավիճակների նախարարություն</a:t>
            </a:r>
            <a:endParaRPr lang="en-US" sz="1800" dirty="0" smtClean="0">
              <a:solidFill>
                <a:srgbClr val="003399"/>
              </a:solidFill>
              <a:latin typeface="Calibri"/>
              <a:cs typeface="Calibri"/>
            </a:endParaRPr>
          </a:p>
          <a:p>
            <a:pPr lvl="1"/>
            <a:r>
              <a:rPr lang="hy-AM" sz="1800" dirty="0" smtClean="0">
                <a:solidFill>
                  <a:srgbClr val="003399"/>
                </a:solidFill>
                <a:latin typeface="Calibri"/>
                <a:cs typeface="Calibri"/>
              </a:rPr>
              <a:t>ՀՀ տարածքային կառավարման նախարարություն</a:t>
            </a:r>
            <a:endParaRPr lang="en-US" sz="1800" dirty="0" smtClean="0">
              <a:solidFill>
                <a:srgbClr val="003399"/>
              </a:solidFill>
              <a:latin typeface="Calibri"/>
              <a:cs typeface="Calibri"/>
            </a:endParaRPr>
          </a:p>
          <a:p>
            <a:pPr lvl="0"/>
            <a:r>
              <a:rPr lang="hy-AM" sz="2000" b="1" dirty="0" smtClean="0">
                <a:latin typeface="Calibri"/>
                <a:cs typeface="Calibri"/>
              </a:rPr>
              <a:t>Տարածաշրջանային մակարդակի հիմնական շահառուները</a:t>
            </a:r>
            <a:r>
              <a:rPr lang="en-US" sz="2000" dirty="0" smtClean="0">
                <a:latin typeface="Calibri"/>
                <a:cs typeface="Calibri"/>
              </a:rPr>
              <a:t>:</a:t>
            </a:r>
          </a:p>
          <a:p>
            <a:pPr lvl="1"/>
            <a:r>
              <a:rPr lang="hy-AM" sz="1800" dirty="0" smtClean="0">
                <a:solidFill>
                  <a:srgbClr val="003399"/>
                </a:solidFill>
                <a:latin typeface="Calibri"/>
                <a:cs typeface="Calibri"/>
              </a:rPr>
              <a:t>ՀՀ Շիրակի մարզպետարան</a:t>
            </a:r>
            <a:endParaRPr lang="en-US" sz="1800" dirty="0" smtClean="0">
              <a:solidFill>
                <a:srgbClr val="003399"/>
              </a:solidFill>
              <a:latin typeface="Calibri"/>
              <a:cs typeface="Calibri"/>
            </a:endParaRPr>
          </a:p>
          <a:p>
            <a:pPr lvl="1"/>
            <a:r>
              <a:rPr lang="hy-AM" sz="1800" dirty="0" smtClean="0">
                <a:solidFill>
                  <a:srgbClr val="003399"/>
                </a:solidFill>
                <a:latin typeface="Calibri"/>
                <a:cs typeface="Calibri"/>
              </a:rPr>
              <a:t>ՀՀ Արմավիրի մարզպետարան</a:t>
            </a:r>
          </a:p>
          <a:p>
            <a:pPr lvl="1"/>
            <a:r>
              <a:rPr lang="hy-AM" sz="1800" dirty="0" smtClean="0">
                <a:solidFill>
                  <a:srgbClr val="003399"/>
                </a:solidFill>
                <a:latin typeface="Calibri"/>
                <a:cs typeface="Calibri"/>
              </a:rPr>
              <a:t>ՀՀ Արագածոտնի մարզպետարան</a:t>
            </a:r>
          </a:p>
          <a:p>
            <a:pPr lvl="1"/>
            <a:r>
              <a:rPr lang="hy-AM" sz="1800" dirty="0" smtClean="0">
                <a:solidFill>
                  <a:srgbClr val="003399"/>
                </a:solidFill>
                <a:latin typeface="Calibri"/>
                <a:cs typeface="Calibri"/>
              </a:rPr>
              <a:t>ՀՀ բնապահպանության նախարարության ջրային ռեսուրսների կառավարման գործակալության Ախուրյանի ջրավազանային տարածքային կառավարման բաժին</a:t>
            </a:r>
            <a:endParaRPr lang="ru-RU" sz="1800" dirty="0" smtClean="0">
              <a:solidFill>
                <a:srgbClr val="003399"/>
              </a:solidFill>
              <a:latin typeface="Calibri"/>
              <a:cs typeface="Calibri"/>
            </a:endParaRPr>
          </a:p>
        </p:txBody>
      </p:sp>
      <p:sp>
        <p:nvSpPr>
          <p:cNvPr id="71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2C4A5E6-6B07-44F8-918D-19DC5A67AE46}" type="slidenum">
              <a:rPr lang="ru-RU" sz="1200" smtClean="0">
                <a:ea typeface="Calibri" pitchFamily="34" charset="0"/>
              </a:rPr>
              <a:pPr/>
              <a:t>2</a:t>
            </a:fld>
            <a:endParaRPr lang="ru-RU" sz="1200" smtClean="0">
              <a:ea typeface="Calibri" pitchFamily="34" charset="0"/>
            </a:endParaRPr>
          </a:p>
          <a:p>
            <a:endParaRPr 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="" xmlns:mv="urn:schemas-microsoft-com:mac:vml" xmlns:mc="http://schemas.openxmlformats.org/markup-compatibility/2006" val="378698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533400" y="1485528"/>
            <a:ext cx="8229600" cy="648072"/>
          </a:xfrm>
          <a:prstGeom prst="rect">
            <a:avLst/>
          </a:prstGeom>
        </p:spPr>
        <p:txBody>
          <a:bodyPr/>
          <a:lstStyle/>
          <a:p>
            <a:r>
              <a:rPr lang="hy-AM" sz="2800" b="1" dirty="0" smtClean="0">
                <a:latin typeface="Calibri"/>
                <a:cs typeface="Calibri"/>
              </a:rPr>
              <a:t>Համակարգում և կառավարում</a:t>
            </a:r>
            <a:endParaRPr lang="en-GB" sz="2800" b="1" dirty="0">
              <a:latin typeface="Calibri"/>
              <a:cs typeface="Calibri"/>
            </a:endParaRPr>
          </a:p>
        </p:txBody>
      </p:sp>
      <p:sp>
        <p:nvSpPr>
          <p:cNvPr id="7" name="Місце для вмісту 6"/>
          <p:cNvSpPr>
            <a:spLocks noGrp="1"/>
          </p:cNvSpPr>
          <p:nvPr>
            <p:ph idx="1"/>
          </p:nvPr>
        </p:nvSpPr>
        <p:spPr>
          <a:xfrm>
            <a:off x="0" y="2057400"/>
            <a:ext cx="5105400" cy="4495800"/>
          </a:xfrm>
        </p:spPr>
        <p:txBody>
          <a:bodyPr/>
          <a:lstStyle/>
          <a:p>
            <a:pPr lvl="0"/>
            <a:r>
              <a:rPr lang="hy-AM" sz="2000" b="1" dirty="0" smtClean="0">
                <a:latin typeface="Calibri"/>
                <a:cs typeface="Calibri"/>
              </a:rPr>
              <a:t>Ուղղորդում.</a:t>
            </a:r>
            <a:r>
              <a:rPr lang="ru-RU" sz="2000" dirty="0" smtClean="0">
                <a:latin typeface="Calibri"/>
                <a:cs typeface="Calibri"/>
              </a:rPr>
              <a:t> </a:t>
            </a:r>
            <a:endParaRPr lang="hy-AM" sz="2000" dirty="0" smtClean="0">
              <a:latin typeface="Calibri"/>
              <a:cs typeface="Calibri"/>
            </a:endParaRPr>
          </a:p>
          <a:p>
            <a:pPr lvl="1"/>
            <a:r>
              <a:rPr lang="hy-AM" sz="1600" dirty="0" smtClean="0">
                <a:solidFill>
                  <a:srgbClr val="003399"/>
                </a:solidFill>
                <a:latin typeface="Calibri"/>
                <a:cs typeface="Calibri"/>
              </a:rPr>
              <a:t>Ազգային համակարգող խորհուրդ (ԱՀԽ)</a:t>
            </a:r>
            <a:endParaRPr lang="en-US" sz="1600" dirty="0" smtClean="0">
              <a:solidFill>
                <a:srgbClr val="003399"/>
              </a:solidFill>
              <a:latin typeface="Calibri"/>
              <a:cs typeface="Calibri"/>
            </a:endParaRPr>
          </a:p>
          <a:p>
            <a:pPr lvl="2"/>
            <a:r>
              <a:rPr lang="hy-AM" sz="1600" dirty="0" smtClean="0">
                <a:solidFill>
                  <a:srgbClr val="003399"/>
                </a:solidFill>
                <a:latin typeface="Calibri"/>
                <a:cs typeface="Calibri"/>
              </a:rPr>
              <a:t>ԱՀԽ 1</a:t>
            </a:r>
            <a:r>
              <a:rPr lang="hy-AM" sz="1600" baseline="30000" dirty="0" smtClean="0">
                <a:solidFill>
                  <a:srgbClr val="003399"/>
                </a:solidFill>
                <a:latin typeface="Calibri"/>
                <a:cs typeface="Calibri"/>
              </a:rPr>
              <a:t>ին</a:t>
            </a:r>
            <a:r>
              <a:rPr lang="en-US" sz="1600" dirty="0" smtClean="0">
                <a:solidFill>
                  <a:srgbClr val="003399"/>
                </a:solidFill>
                <a:latin typeface="Calibri"/>
                <a:cs typeface="Calibri"/>
              </a:rPr>
              <a:t> </a:t>
            </a:r>
            <a:r>
              <a:rPr lang="hy-AM" sz="1600" dirty="0" smtClean="0">
                <a:solidFill>
                  <a:srgbClr val="003399"/>
                </a:solidFill>
                <a:latin typeface="Calibri"/>
                <a:cs typeface="Calibri"/>
              </a:rPr>
              <a:t>հանդիպում – </a:t>
            </a:r>
            <a:r>
              <a:rPr lang="en-US" sz="1600" dirty="0" smtClean="0">
                <a:solidFill>
                  <a:srgbClr val="003399"/>
                </a:solidFill>
                <a:latin typeface="Calibri"/>
                <a:cs typeface="Calibri"/>
              </a:rPr>
              <a:t>2012</a:t>
            </a:r>
            <a:r>
              <a:rPr lang="hy-AM" sz="1600" dirty="0" smtClean="0">
                <a:solidFill>
                  <a:srgbClr val="003399"/>
                </a:solidFill>
                <a:latin typeface="Calibri"/>
                <a:cs typeface="Calibri"/>
              </a:rPr>
              <a:t>թ. դեկտեմբեր</a:t>
            </a:r>
            <a:endParaRPr lang="en-US" sz="1600" dirty="0" smtClean="0">
              <a:solidFill>
                <a:srgbClr val="003399"/>
              </a:solidFill>
              <a:latin typeface="Calibri"/>
              <a:cs typeface="Calibri"/>
            </a:endParaRPr>
          </a:p>
          <a:p>
            <a:pPr lvl="2"/>
            <a:r>
              <a:rPr lang="hy-AM" sz="1600" dirty="0" smtClean="0">
                <a:solidFill>
                  <a:srgbClr val="003399"/>
                </a:solidFill>
                <a:latin typeface="Calibri"/>
                <a:cs typeface="Calibri"/>
              </a:rPr>
              <a:t>ԱՀԽ </a:t>
            </a:r>
            <a:r>
              <a:rPr lang="en-US" sz="1600" dirty="0" smtClean="0">
                <a:solidFill>
                  <a:srgbClr val="003399"/>
                </a:solidFill>
                <a:latin typeface="Calibri"/>
                <a:cs typeface="Calibri"/>
              </a:rPr>
              <a:t>2</a:t>
            </a:r>
            <a:r>
              <a:rPr lang="hy-AM" sz="1600" baseline="30000" dirty="0" smtClean="0">
                <a:solidFill>
                  <a:srgbClr val="003399"/>
                </a:solidFill>
                <a:latin typeface="Calibri"/>
                <a:cs typeface="Calibri"/>
              </a:rPr>
              <a:t>րդ</a:t>
            </a:r>
            <a:r>
              <a:rPr lang="en-US" sz="1600" dirty="0" smtClean="0">
                <a:solidFill>
                  <a:srgbClr val="003399"/>
                </a:solidFill>
                <a:latin typeface="Calibri"/>
                <a:cs typeface="Calibri"/>
              </a:rPr>
              <a:t> </a:t>
            </a:r>
            <a:r>
              <a:rPr lang="hy-AM" sz="1600" dirty="0" smtClean="0">
                <a:solidFill>
                  <a:srgbClr val="003399"/>
                </a:solidFill>
                <a:latin typeface="Calibri"/>
                <a:cs typeface="Calibri"/>
              </a:rPr>
              <a:t>հանդիպում – 2013թ. Սեպտեմբեր</a:t>
            </a:r>
            <a:endParaRPr lang="en-US" sz="1600" dirty="0" smtClean="0">
              <a:solidFill>
                <a:srgbClr val="003399"/>
              </a:solidFill>
              <a:latin typeface="Calibri"/>
              <a:cs typeface="Calibri"/>
            </a:endParaRPr>
          </a:p>
          <a:p>
            <a:pPr lvl="1"/>
            <a:r>
              <a:rPr lang="hy-AM" sz="1800" dirty="0" smtClean="0">
                <a:solidFill>
                  <a:srgbClr val="003399"/>
                </a:solidFill>
                <a:latin typeface="Calibri"/>
                <a:cs typeface="Calibri"/>
              </a:rPr>
              <a:t>Տարածաշրջանային ղեկավար կոմիտե</a:t>
            </a:r>
          </a:p>
          <a:p>
            <a:pPr lvl="2"/>
            <a:r>
              <a:rPr lang="hy-AM" sz="1600" dirty="0" smtClean="0">
                <a:solidFill>
                  <a:srgbClr val="003399"/>
                </a:solidFill>
                <a:latin typeface="Calibri"/>
                <a:cs typeface="Calibri"/>
              </a:rPr>
              <a:t>2012թ. հուլիս, Կիև, Ուկրաինա</a:t>
            </a:r>
          </a:p>
          <a:p>
            <a:pPr lvl="2"/>
            <a:r>
              <a:rPr lang="hy-AM" sz="1600" dirty="0" smtClean="0">
                <a:solidFill>
                  <a:srgbClr val="003399"/>
                </a:solidFill>
                <a:latin typeface="Calibri"/>
                <a:cs typeface="Calibri"/>
              </a:rPr>
              <a:t>2013թ. սեպտեմբեր, Թբիլիսի, Վրաստան</a:t>
            </a:r>
            <a:endParaRPr lang="en-US" sz="1600" dirty="0" smtClean="0">
              <a:solidFill>
                <a:srgbClr val="003399"/>
              </a:solidFill>
              <a:latin typeface="Calibri"/>
              <a:cs typeface="Calibri"/>
            </a:endParaRPr>
          </a:p>
          <a:p>
            <a:pPr lvl="0"/>
            <a:r>
              <a:rPr lang="hy-AM" sz="2000" b="1" dirty="0" smtClean="0">
                <a:latin typeface="Calibri"/>
                <a:cs typeface="Calibri"/>
              </a:rPr>
              <a:t>Հաշվետվություններ.</a:t>
            </a:r>
            <a:r>
              <a:rPr lang="ru-RU" sz="2000" dirty="0" smtClean="0">
                <a:latin typeface="Calibri"/>
                <a:cs typeface="Calibri"/>
              </a:rPr>
              <a:t> </a:t>
            </a:r>
            <a:endParaRPr lang="hy-AM" sz="2000" dirty="0" smtClean="0">
              <a:latin typeface="Calibri"/>
              <a:cs typeface="Calibri"/>
            </a:endParaRPr>
          </a:p>
          <a:p>
            <a:pPr lvl="1"/>
            <a:r>
              <a:rPr lang="hy-AM" sz="1600" dirty="0" smtClean="0">
                <a:solidFill>
                  <a:srgbClr val="003399"/>
                </a:solidFill>
                <a:latin typeface="Calibri"/>
                <a:cs typeface="Calibri"/>
              </a:rPr>
              <a:t>Հայերեն և անգլերեն լեզուներով ամսական հաշվետվություններ ԱՀԽ բոլոր անդամներին և Հայաստանում ԵՄ </a:t>
            </a:r>
            <a:r>
              <a:rPr lang="hy-AM" sz="1600" dirty="0" smtClean="0">
                <a:solidFill>
                  <a:srgbClr val="003399"/>
                </a:solidFill>
                <a:latin typeface="Calibri"/>
                <a:cs typeface="Calibri"/>
              </a:rPr>
              <a:t>պատվիրակությանը</a:t>
            </a:r>
          </a:p>
          <a:p>
            <a:r>
              <a:rPr lang="hy-AM" sz="2000" dirty="0" smtClean="0">
                <a:solidFill>
                  <a:schemeClr val="tx2"/>
                </a:solidFill>
                <a:latin typeface="Calibri"/>
                <a:cs typeface="Calibri"/>
              </a:rPr>
              <a:t>Մոնիտորինգ.</a:t>
            </a:r>
          </a:p>
          <a:p>
            <a:pPr lvl="1"/>
            <a:r>
              <a:rPr lang="hy-AM" sz="1600" dirty="0" smtClean="0">
                <a:solidFill>
                  <a:srgbClr val="003399"/>
                </a:solidFill>
                <a:latin typeface="Calibri"/>
                <a:cs typeface="Calibri"/>
              </a:rPr>
              <a:t>Ծրագրի միջանկյալ արդյունքների գնահատման առաքելություն </a:t>
            </a:r>
          </a:p>
          <a:p>
            <a:pPr lvl="2"/>
            <a:r>
              <a:rPr lang="hy-AM" sz="1600" dirty="0" smtClean="0">
                <a:solidFill>
                  <a:srgbClr val="003399"/>
                </a:solidFill>
                <a:latin typeface="Calibri"/>
                <a:cs typeface="Calibri"/>
              </a:rPr>
              <a:t>նոյեմբերի 29-դեկտեմբե 3, 2013թ.</a:t>
            </a:r>
            <a:endParaRPr lang="en-GB" sz="1200" dirty="0" smtClean="0">
              <a:solidFill>
                <a:srgbClr val="003399"/>
              </a:solidFill>
              <a:latin typeface="Calibri"/>
              <a:cs typeface="Calibri"/>
            </a:endParaRPr>
          </a:p>
        </p:txBody>
      </p:sp>
      <p:sp>
        <p:nvSpPr>
          <p:cNvPr id="71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2C4A5E6-6B07-44F8-918D-19DC5A67AE46}" type="slidenum">
              <a:rPr lang="ru-RU" sz="1200" smtClean="0">
                <a:ea typeface="Calibri" pitchFamily="34" charset="0"/>
              </a:rPr>
              <a:pPr/>
              <a:t>3</a:t>
            </a:fld>
            <a:endParaRPr lang="ru-RU" sz="1200" smtClean="0">
              <a:ea typeface="Calibri" pitchFamily="34" charset="0"/>
            </a:endParaRPr>
          </a:p>
          <a:p>
            <a:endParaRPr lang="ru-RU" smtClean="0">
              <a:latin typeface="Arial" charset="0"/>
            </a:endParaRPr>
          </a:p>
        </p:txBody>
      </p:sp>
      <p:pic>
        <p:nvPicPr>
          <p:cNvPr id="8" name="Picture 7" descr="1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143" y="2590800"/>
            <a:ext cx="4141096" cy="2762213"/>
          </a:xfrm>
          <a:prstGeom prst="rect">
            <a:avLst/>
          </a:prstGeom>
        </p:spPr>
      </p:pic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="" xmlns:mv="urn:schemas-microsoft-com:mac:vml" xmlns:mc="http://schemas.openxmlformats.org/markup-compatibility/2006" val="378698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449" y="2054631"/>
            <a:ext cx="7467102" cy="4193769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1485528"/>
            <a:ext cx="9147920" cy="648072"/>
          </a:xfrm>
          <a:prstGeom prst="rect">
            <a:avLst/>
          </a:prstGeom>
        </p:spPr>
        <p:txBody>
          <a:bodyPr/>
          <a:lstStyle/>
          <a:p>
            <a:r>
              <a:rPr lang="hy-AM" sz="2400" b="1" dirty="0" smtClean="0">
                <a:latin typeface="Calibri"/>
                <a:cs typeface="Calibri"/>
              </a:rPr>
              <a:t>Պիլոտյան գետավազան </a:t>
            </a:r>
            <a:r>
              <a:rPr lang="en-US" sz="2400" b="1" dirty="0" smtClean="0">
                <a:latin typeface="Calibri"/>
                <a:cs typeface="Calibri"/>
              </a:rPr>
              <a:t>– </a:t>
            </a:r>
            <a:r>
              <a:rPr lang="hy-AM" sz="2400" b="1" dirty="0" smtClean="0">
                <a:latin typeface="Calibri"/>
                <a:cs typeface="Calibri"/>
              </a:rPr>
              <a:t>Ախուրյանի և Մեծամորի գետավազաններ</a:t>
            </a:r>
            <a:endParaRPr lang="en-GB" sz="2400" b="1" dirty="0">
              <a:latin typeface="Calibri"/>
              <a:cs typeface="Calibri"/>
            </a:endParaRPr>
          </a:p>
        </p:txBody>
      </p:sp>
      <p:sp>
        <p:nvSpPr>
          <p:cNvPr id="71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2C4A5E6-6B07-44F8-918D-19DC5A67AE46}" type="slidenum">
              <a:rPr lang="ru-RU" sz="1200" smtClean="0">
                <a:ea typeface="Calibri" pitchFamily="34" charset="0"/>
              </a:rPr>
              <a:pPr/>
              <a:t>4</a:t>
            </a:fld>
            <a:endParaRPr lang="ru-RU" sz="1200" smtClean="0">
              <a:ea typeface="Calibri" pitchFamily="34" charset="0"/>
            </a:endParaRPr>
          </a:p>
          <a:p>
            <a:endParaRPr lang="ru-RU" smtClean="0">
              <a:latin typeface="Arial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362200" y="5181600"/>
            <a:ext cx="1143000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Місце для вмісту 6"/>
          <p:cNvSpPr>
            <a:spLocks noGrp="1"/>
          </p:cNvSpPr>
          <p:nvPr>
            <p:ph idx="1"/>
          </p:nvPr>
        </p:nvSpPr>
        <p:spPr>
          <a:xfrm>
            <a:off x="228600" y="1600201"/>
            <a:ext cx="4191000" cy="4572000"/>
          </a:xfrm>
        </p:spPr>
        <p:txBody>
          <a:bodyPr/>
          <a:lstStyle/>
          <a:p>
            <a:pPr marL="230188" indent="-230188" algn="ctr">
              <a:buNone/>
            </a:pPr>
            <a:r>
              <a:rPr lang="hy-AM" sz="2800" b="1" dirty="0" smtClean="0">
                <a:latin typeface="Calibri"/>
                <a:cs typeface="Calibri"/>
              </a:rPr>
              <a:t>Միջոցառումներ</a:t>
            </a:r>
            <a:endParaRPr lang="en-US" sz="2800" b="1" dirty="0" smtClean="0">
              <a:latin typeface="Calibri"/>
              <a:cs typeface="Calibri"/>
            </a:endParaRPr>
          </a:p>
          <a:p>
            <a:pPr marL="230188" indent="-230188">
              <a:buNone/>
            </a:pPr>
            <a:endParaRPr lang="en-US" sz="2000" dirty="0" smtClean="0">
              <a:latin typeface="Calibri"/>
              <a:cs typeface="Calibri"/>
            </a:endParaRPr>
          </a:p>
          <a:p>
            <a:pPr marL="457200" indent="-457200">
              <a:buAutoNum type="arabicPeriod"/>
            </a:pPr>
            <a:r>
              <a:rPr lang="hy-AM" sz="2000" dirty="0" smtClean="0">
                <a:latin typeface="Calibri"/>
                <a:cs typeface="Calibri"/>
              </a:rPr>
              <a:t>Հիդրոկենսաբանական, քիմիական և հիդրոմորֆոլոգիական մոնիտորինգի, ինչպես նաև մակերևութային և ստորերկրյա ջրերի գնահատման բարելավում</a:t>
            </a:r>
            <a:endParaRPr lang="en-US" sz="2000" dirty="0" smtClean="0">
              <a:latin typeface="Calibri"/>
              <a:cs typeface="Calibri"/>
            </a:endParaRPr>
          </a:p>
          <a:p>
            <a:pPr marL="457200" indent="-457200">
              <a:buNone/>
            </a:pPr>
            <a:endParaRPr lang="hy-AM" sz="2000" dirty="0" smtClean="0">
              <a:latin typeface="Calibri"/>
              <a:cs typeface="Calibri"/>
            </a:endParaRPr>
          </a:p>
          <a:p>
            <a:pPr marL="457200" indent="-457200">
              <a:buAutoNum type="arabicPeriod"/>
            </a:pPr>
            <a:r>
              <a:rPr lang="hy-AM" sz="2000" dirty="0" smtClean="0">
                <a:latin typeface="Calibri"/>
                <a:cs typeface="Calibri"/>
              </a:rPr>
              <a:t>Ընտրված գետավազանների համար գետավազանային կառավարման պլանի մշակում</a:t>
            </a:r>
            <a:endParaRPr lang="en-US" sz="1800" dirty="0" smtClean="0">
              <a:latin typeface="Calibri"/>
              <a:cs typeface="Calibri"/>
            </a:endParaRPr>
          </a:p>
        </p:txBody>
      </p:sp>
      <p:pic>
        <p:nvPicPr>
          <p:cNvPr id="6" name="Picture 5" descr="1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629" y="3962400"/>
            <a:ext cx="3913371" cy="2938076"/>
          </a:xfrm>
          <a:prstGeom prst="rect">
            <a:avLst/>
          </a:prstGeom>
        </p:spPr>
      </p:pic>
      <p:pic>
        <p:nvPicPr>
          <p:cNvPr id="4" name="Picture 3" descr="1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286" y="1447801"/>
            <a:ext cx="3900713" cy="29245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2057400"/>
            <a:ext cx="8305800" cy="4770436"/>
          </a:xfrm>
        </p:spPr>
        <p:txBody>
          <a:bodyPr/>
          <a:lstStyle/>
          <a:p>
            <a:pPr marL="511175" lvl="1" indent="-461963">
              <a:buNone/>
              <a:tabLst>
                <a:tab pos="511175" algn="l"/>
              </a:tabLst>
            </a:pP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1.3. 	</a:t>
            </a:r>
            <a:r>
              <a:rPr lang="hy-AM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ՋՇԴ սկզբունքներին համահունչ մոնիթորինգի ծրագրի մշակում, ներառյալ հիդրոկենսաբանական և հիդրոմորֆոլոգիական որակի տարրերը և ստորերկրյա ջրերը</a:t>
            </a:r>
            <a:endParaRPr lang="en-US" sz="1800" dirty="0" smtClean="0">
              <a:solidFill>
                <a:srgbClr val="008000"/>
              </a:solidFill>
              <a:latin typeface="Calibri"/>
              <a:cs typeface="Calibri"/>
            </a:endParaRPr>
          </a:p>
          <a:p>
            <a:pPr marL="511175" lvl="1" indent="-461963">
              <a:tabLst>
                <a:tab pos="461963" algn="l"/>
              </a:tabLst>
            </a:pPr>
            <a:r>
              <a:rPr lang="hy-AM" sz="1800" dirty="0" smtClean="0">
                <a:solidFill>
                  <a:srgbClr val="003399"/>
                </a:solidFill>
                <a:latin typeface="Calibri"/>
                <a:cs typeface="Calibri"/>
              </a:rPr>
              <a:t>ՋՇԴ սկզբունքներին համահունչ մոնիտորինգի սեմինար Քիշնևում (նոյեմբերի 20-21, 2013թ.) Հայպետհիդրոմետ, Հայէկոմոնիթորինգ, Հիդրոերկրաբանական մոնիթորինգի կենտրոնի ներկայացուցիչների մասնակցությամբ</a:t>
            </a:r>
            <a:endParaRPr lang="en-US" sz="1800" dirty="0" smtClean="0">
              <a:solidFill>
                <a:srgbClr val="003399"/>
              </a:solidFill>
              <a:latin typeface="Calibri"/>
              <a:cs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14CA96-324C-47A3-9E43-87D7284B13B9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sp>
        <p:nvSpPr>
          <p:cNvPr id="5" name="Rectangle 4"/>
          <p:cNvSpPr/>
          <p:nvPr/>
        </p:nvSpPr>
        <p:spPr>
          <a:xfrm>
            <a:off x="1066800" y="1447800"/>
            <a:ext cx="7315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0188" indent="-230188" algn="ctr">
              <a:buNone/>
            </a:pPr>
            <a:r>
              <a:rPr lang="hy-AM" sz="2800" b="1" dirty="0" smtClean="0">
                <a:latin typeface="Calibri"/>
                <a:cs typeface="Calibri"/>
              </a:rPr>
              <a:t>Առաջընթացը ԱՀԽ նախորդ նիստից հետո</a:t>
            </a:r>
            <a:endParaRPr lang="en-US" sz="2800" b="1" dirty="0" smtClean="0">
              <a:latin typeface="Calibri"/>
              <a:cs typeface="Calibri"/>
            </a:endParaRPr>
          </a:p>
        </p:txBody>
      </p:sp>
      <p:pic>
        <p:nvPicPr>
          <p:cNvPr id="7" name="Picture 6" descr="1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0" y="3962400"/>
            <a:ext cx="3797810" cy="2851279"/>
          </a:xfrm>
          <a:prstGeom prst="rect">
            <a:avLst/>
          </a:prstGeom>
        </p:spPr>
      </p:pic>
      <p:pic>
        <p:nvPicPr>
          <p:cNvPr id="9" name="Picture 8" descr="1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836" y="3962400"/>
            <a:ext cx="3812364" cy="28665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381000" y="1600200"/>
            <a:ext cx="5029200" cy="4525963"/>
          </a:xfrm>
        </p:spPr>
        <p:txBody>
          <a:bodyPr/>
          <a:lstStyle/>
          <a:p>
            <a:pPr marL="909638" lvl="1" indent="-452438">
              <a:buNone/>
              <a:tabLst>
                <a:tab pos="850900" algn="l"/>
              </a:tabLst>
            </a:pPr>
            <a:r>
              <a:rPr lang="en-US" sz="2000" b="1" dirty="0" smtClean="0">
                <a:latin typeface="Calibri"/>
                <a:cs typeface="Calibri"/>
              </a:rPr>
              <a:t>1.5. 	</a:t>
            </a:r>
            <a:r>
              <a:rPr lang="hy-AM" sz="2000" b="1" dirty="0" smtClean="0">
                <a:latin typeface="Calibri"/>
                <a:cs typeface="Calibri"/>
              </a:rPr>
              <a:t>Անալիտիկ որակի վերահսկման ապահովում</a:t>
            </a:r>
            <a:endParaRPr lang="en-US" sz="1800" dirty="0" smtClean="0">
              <a:solidFill>
                <a:srgbClr val="008000"/>
              </a:solidFill>
              <a:latin typeface="Calibri"/>
              <a:cs typeface="Calibri"/>
            </a:endParaRPr>
          </a:p>
          <a:p>
            <a:pPr marL="909638" lvl="1" indent="-452438">
              <a:tabLst>
                <a:tab pos="850900" algn="l"/>
              </a:tabLst>
            </a:pPr>
            <a:r>
              <a:rPr lang="hy-AM" sz="1800" dirty="0" smtClean="0">
                <a:solidFill>
                  <a:srgbClr val="003399"/>
                </a:solidFill>
                <a:latin typeface="Calibri"/>
                <a:cs typeface="Calibri"/>
              </a:rPr>
              <a:t>ՇՄՆՄԿ </a:t>
            </a:r>
            <a:r>
              <a:rPr lang="hy-AM" sz="1800" dirty="0" smtClean="0">
                <a:solidFill>
                  <a:srgbClr val="003399"/>
                </a:solidFill>
                <a:latin typeface="Calibri"/>
                <a:cs typeface="Calibri"/>
              </a:rPr>
              <a:t>լաբորատորիայի աշխատակիցների վերապատրաստում ՈԱ/ՈՎ ընթացակարգերով</a:t>
            </a:r>
            <a:r>
              <a:rPr lang="en-US" sz="1800" dirty="0" smtClean="0">
                <a:solidFill>
                  <a:srgbClr val="003399"/>
                </a:solidFill>
                <a:latin typeface="Calibri"/>
                <a:cs typeface="Calibri"/>
              </a:rPr>
              <a:t> (</a:t>
            </a:r>
            <a:r>
              <a:rPr lang="hy-AM" sz="1800" dirty="0" smtClean="0">
                <a:solidFill>
                  <a:srgbClr val="003399"/>
                </a:solidFill>
                <a:latin typeface="Calibri"/>
                <a:cs typeface="Calibri"/>
              </a:rPr>
              <a:t>Երևան,</a:t>
            </a:r>
            <a:r>
              <a:rPr lang="hy-AM" sz="1800" dirty="0" smtClean="0">
                <a:solidFill>
                  <a:srgbClr val="003399"/>
                </a:solidFill>
                <a:latin typeface="Calibri"/>
                <a:cs typeface="Calibri"/>
              </a:rPr>
              <a:t> հոկտեմբեր 7-11, </a:t>
            </a:r>
            <a:r>
              <a:rPr lang="hy-AM" sz="1800" dirty="0" smtClean="0">
                <a:solidFill>
                  <a:srgbClr val="003399"/>
                </a:solidFill>
                <a:latin typeface="Calibri"/>
                <a:cs typeface="Calibri"/>
              </a:rPr>
              <a:t>2013թ.</a:t>
            </a:r>
            <a:r>
              <a:rPr lang="en-US" sz="1800" dirty="0" smtClean="0">
                <a:solidFill>
                  <a:srgbClr val="003399"/>
                </a:solidFill>
                <a:latin typeface="Calibri"/>
                <a:cs typeface="Calibri"/>
              </a:rPr>
              <a:t>) </a:t>
            </a:r>
            <a:r>
              <a:rPr lang="en-US" sz="1800" dirty="0" smtClean="0">
                <a:solidFill>
                  <a:srgbClr val="008000"/>
                </a:solidFill>
                <a:latin typeface="Calibri"/>
                <a:cs typeface="Calibri"/>
              </a:rPr>
              <a:t/>
            </a:r>
            <a:br>
              <a:rPr lang="en-US" sz="1800" dirty="0" smtClean="0">
                <a:solidFill>
                  <a:srgbClr val="008000"/>
                </a:solidFill>
                <a:latin typeface="Calibri"/>
                <a:cs typeface="Calibri"/>
              </a:rPr>
            </a:br>
            <a:endParaRPr lang="en-US" sz="1800" dirty="0" smtClean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14CA96-324C-47A3-9E43-87D7284B13B9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sp>
        <p:nvSpPr>
          <p:cNvPr id="5" name="Rectangle 4"/>
          <p:cNvSpPr/>
          <p:nvPr/>
        </p:nvSpPr>
        <p:spPr>
          <a:xfrm>
            <a:off x="76200" y="3484364"/>
            <a:ext cx="426720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3" lvl="1" indent="-461963">
              <a:buNone/>
              <a:tabLst>
                <a:tab pos="511175" algn="l"/>
              </a:tabLst>
            </a:pPr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</a:rPr>
              <a:t>1.6. 	</a:t>
            </a:r>
            <a:r>
              <a:rPr lang="hy-AM" sz="2000" b="1" dirty="0" smtClean="0">
                <a:solidFill>
                  <a:srgbClr val="000000"/>
                </a:solidFill>
                <a:latin typeface="Calibri"/>
                <a:cs typeface="Calibri"/>
              </a:rPr>
              <a:t>Լաբորատոր ենթակառուցվածք-ների, սարքավորումների և վե-րապատրաստման կարիքների գնահատում</a:t>
            </a:r>
            <a:r>
              <a:rPr lang="en-US" dirty="0" smtClean="0">
                <a:solidFill>
                  <a:srgbClr val="008000"/>
                </a:solidFill>
                <a:latin typeface="Calibri"/>
                <a:cs typeface="Calibri"/>
              </a:rPr>
              <a:t/>
            </a:r>
            <a:br>
              <a:rPr lang="en-US" dirty="0" smtClean="0">
                <a:solidFill>
                  <a:srgbClr val="008000"/>
                </a:solidFill>
                <a:latin typeface="Calibri"/>
                <a:cs typeface="Calibri"/>
              </a:rPr>
            </a:br>
            <a:r>
              <a:rPr lang="hy-AM" dirty="0" smtClean="0">
                <a:solidFill>
                  <a:srgbClr val="003399"/>
                </a:solidFill>
                <a:latin typeface="Calibri"/>
                <a:cs typeface="Calibri"/>
              </a:rPr>
              <a:t>Լաբորատոր լարիքների գնահատում և ՇՄՆՄԿ օպտիմալացման հստակ առաջարկությունների ներկայացում</a:t>
            </a:r>
            <a:endParaRPr lang="en-US" dirty="0">
              <a:solidFill>
                <a:srgbClr val="003399"/>
              </a:solidFill>
            </a:endParaRPr>
          </a:p>
        </p:txBody>
      </p:sp>
      <p:pic>
        <p:nvPicPr>
          <p:cNvPr id="8" name="Picture 7" descr="1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229" y="1480457"/>
            <a:ext cx="3614057" cy="2710543"/>
          </a:xfrm>
          <a:prstGeom prst="rect">
            <a:avLst/>
          </a:prstGeom>
        </p:spPr>
      </p:pic>
      <p:pic>
        <p:nvPicPr>
          <p:cNvPr id="10" name="Picture 9" descr="1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999" y="4191000"/>
            <a:ext cx="3592287" cy="2701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447800"/>
            <a:ext cx="4419600" cy="4525963"/>
          </a:xfrm>
        </p:spPr>
        <p:txBody>
          <a:bodyPr/>
          <a:lstStyle/>
          <a:p>
            <a:pPr marL="519113" lvl="1" indent="-403225">
              <a:buNone/>
            </a:pPr>
            <a:r>
              <a:rPr lang="ru-RU" sz="2000" b="1" dirty="0" smtClean="0">
                <a:latin typeface="Calibri"/>
                <a:cs typeface="Calibri"/>
              </a:rPr>
              <a:t>2</a:t>
            </a:r>
            <a:r>
              <a:rPr lang="en-US" sz="2000" b="1" dirty="0" smtClean="0">
                <a:latin typeface="Calibri"/>
                <a:cs typeface="Calibri"/>
              </a:rPr>
              <a:t>.3. </a:t>
            </a:r>
            <a:r>
              <a:rPr lang="hy-AM" sz="2000" b="1" dirty="0" smtClean="0">
                <a:latin typeface="Calibri"/>
                <a:cs typeface="Calibri"/>
              </a:rPr>
              <a:t>Բազային իրավիճակի </a:t>
            </a:r>
            <a:r>
              <a:rPr lang="hy-AM" sz="2000" b="1" dirty="0" smtClean="0">
                <a:latin typeface="Calibri"/>
                <a:cs typeface="Calibri"/>
              </a:rPr>
              <a:t>վերլուծություն</a:t>
            </a:r>
            <a:endParaRPr lang="hy-AM" sz="1800" dirty="0" smtClean="0">
              <a:latin typeface="Calibri"/>
              <a:cs typeface="Calibri"/>
            </a:endParaRPr>
          </a:p>
          <a:p>
            <a:pPr marL="519113" lvl="1" indent="-403225"/>
            <a:r>
              <a:rPr lang="hy-AM" sz="1800" dirty="0" smtClean="0">
                <a:solidFill>
                  <a:srgbClr val="003399"/>
                </a:solidFill>
                <a:latin typeface="Calibri"/>
                <a:cs typeface="Calibri"/>
              </a:rPr>
              <a:t>Գետերի հիմնական տիպերի էկոլոգիական դասակարգման առաջարկվող համակարգ,</a:t>
            </a:r>
          </a:p>
          <a:p>
            <a:pPr marL="519113" lvl="1" indent="-403225"/>
            <a:r>
              <a:rPr lang="hy-AM" sz="1800" dirty="0" smtClean="0">
                <a:solidFill>
                  <a:srgbClr val="003399"/>
                </a:solidFill>
                <a:latin typeface="Calibri"/>
                <a:cs typeface="Calibri"/>
              </a:rPr>
              <a:t>Բենթոսային մակրոանողնաշարավորների արագ գնահատման առաջարկվող համակարգ,</a:t>
            </a:r>
          </a:p>
          <a:p>
            <a:pPr marL="519113" lvl="1" indent="-403225"/>
            <a:r>
              <a:rPr lang="hy-AM" sz="1800" dirty="0" smtClean="0">
                <a:solidFill>
                  <a:srgbClr val="003399"/>
                </a:solidFill>
                <a:latin typeface="Calibri"/>
                <a:cs typeface="Calibri"/>
              </a:rPr>
              <a:t>Ախուրյանի ՋՏԿԲ-ի հիդրոմորֆոլոգիական դասակարգման քարտեզ,</a:t>
            </a:r>
          </a:p>
          <a:p>
            <a:pPr marL="519113" lvl="1" indent="-403225"/>
            <a:r>
              <a:rPr lang="hy-AM" sz="1800" dirty="0" smtClean="0">
                <a:solidFill>
                  <a:srgbClr val="003399"/>
                </a:solidFill>
                <a:latin typeface="Calibri"/>
                <a:cs typeface="Calibri"/>
              </a:rPr>
              <a:t>Ախուրյանի ՋՏԿԲ-ի ստորերկրյա ջրերի դասակարգում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14CA96-324C-47A3-9E43-87D7284B13B9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6" name="Picture 5" descr="1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963" y="1447800"/>
            <a:ext cx="4166837" cy="5279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25963"/>
          </a:xfrm>
        </p:spPr>
        <p:txBody>
          <a:bodyPr/>
          <a:lstStyle/>
          <a:p>
            <a:pPr marL="342900" lvl="1" indent="-342900">
              <a:buNone/>
            </a:pPr>
            <a:r>
              <a:rPr lang="ru-RU" sz="2400" b="1" dirty="0" smtClean="0">
                <a:latin typeface="Calibri"/>
                <a:cs typeface="Calibri"/>
              </a:rPr>
              <a:t>2</a:t>
            </a:r>
            <a:r>
              <a:rPr lang="en-US" sz="2400" b="1" dirty="0" smtClean="0">
                <a:latin typeface="Calibri"/>
                <a:cs typeface="Calibri"/>
              </a:rPr>
              <a:t>.4. </a:t>
            </a:r>
            <a:r>
              <a:rPr lang="hy-AM" sz="2400" b="1" dirty="0" smtClean="0">
                <a:latin typeface="Calibri"/>
                <a:cs typeface="Calibri"/>
              </a:rPr>
              <a:t>Համատեղ դաշտային </a:t>
            </a:r>
            <a:r>
              <a:rPr lang="hy-AM" sz="2400" b="1" dirty="0" smtClean="0">
                <a:latin typeface="Calibri"/>
                <a:cs typeface="Calibri"/>
              </a:rPr>
              <a:t>հետազոտություններ</a:t>
            </a:r>
            <a:endParaRPr lang="en-US" sz="2400" b="1" dirty="0" smtClean="0">
              <a:latin typeface="Calibri"/>
              <a:cs typeface="Calibri"/>
            </a:endParaRPr>
          </a:p>
          <a:p>
            <a:pPr marL="342900" lvl="1" indent="-342900"/>
            <a:r>
              <a:rPr lang="hy-AM" sz="2000" dirty="0" smtClean="0">
                <a:solidFill>
                  <a:srgbClr val="003399"/>
                </a:solidFill>
                <a:latin typeface="Calibri"/>
                <a:cs typeface="Calibri"/>
              </a:rPr>
              <a:t>Դեբեդի գետավազան – 3րդ փուլ (հոկտեմբերի 27-նոյեմբերի 1, 2013թ.)</a:t>
            </a:r>
          </a:p>
          <a:p>
            <a:pPr marL="742950" lvl="2" indent="-342900"/>
            <a:r>
              <a:rPr lang="hy-AM" sz="1800" dirty="0" smtClean="0">
                <a:solidFill>
                  <a:srgbClr val="003399"/>
                </a:solidFill>
                <a:latin typeface="Calibri"/>
                <a:cs typeface="Calibri"/>
              </a:rPr>
              <a:t>Նմուշառման 16 դիտակետ</a:t>
            </a:r>
          </a:p>
          <a:p>
            <a:pPr marL="742950" lvl="2" indent="-342900"/>
            <a:r>
              <a:rPr lang="hy-AM" sz="1800" dirty="0" smtClean="0">
                <a:solidFill>
                  <a:srgbClr val="003399"/>
                </a:solidFill>
                <a:latin typeface="Calibri"/>
                <a:cs typeface="Calibri"/>
              </a:rPr>
              <a:t>Հիդրոկենսաբանական (մակրոանողնաշարավորներ), հիդրոմորֆոլոգիական և ֆիզիկաքիմիական որակի տարրեր </a:t>
            </a:r>
            <a:endParaRPr lang="en-US" sz="1800" dirty="0" smtClean="0">
              <a:solidFill>
                <a:srgbClr val="003399"/>
              </a:solidFill>
              <a:latin typeface="Calibri"/>
              <a:cs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14CA96-324C-47A3-9E43-87D7284B13B9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pic>
        <p:nvPicPr>
          <p:cNvPr id="11" name="Picture 10" descr="1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581400"/>
            <a:ext cx="3397761" cy="25512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587729"/>
            <a:ext cx="3344362" cy="2508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12016</TotalTime>
  <Words>418</Words>
  <Application>Microsoft Macintosh PowerPoint</Application>
  <PresentationFormat>On-screen Show (4:3)</PresentationFormat>
  <Paragraphs>65</Paragraphs>
  <Slides>11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Default Design</vt:lpstr>
      <vt:lpstr>1_Default Design</vt:lpstr>
      <vt:lpstr>ՄԳՇՄՊ ծրագրի գործունեությունը Հայաստանում</vt:lpstr>
      <vt:lpstr>Համակարգում և կառավարում</vt:lpstr>
      <vt:lpstr>Համակարգում և կառավարում</vt:lpstr>
      <vt:lpstr>Պիլոտյան գետավազան – Ախուրյանի և Մեծամորի գետավազաններ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Manager/>
  <Company>Human Dynamics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EPIRB project activities in Armenia</dc:title>
  <dc:subject/>
  <dc:creator>Vahagn Tonoyan</dc:creator>
  <cp:keywords/>
  <dc:description/>
  <cp:lastModifiedBy>Mac User</cp:lastModifiedBy>
  <cp:revision>472</cp:revision>
  <cp:lastPrinted>2013-09-15T05:46:35Z</cp:lastPrinted>
  <dcterms:created xsi:type="dcterms:W3CDTF">2013-12-10T15:20:08Z</dcterms:created>
  <dcterms:modified xsi:type="dcterms:W3CDTF">2013-12-10T15:52:16Z</dcterms:modified>
  <cp:category/>
</cp:coreProperties>
</file>