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83" r:id="rId3"/>
    <p:sldId id="307" r:id="rId4"/>
    <p:sldId id="308" r:id="rId5"/>
    <p:sldId id="277" r:id="rId6"/>
    <p:sldId id="279" r:id="rId7"/>
    <p:sldId id="304" r:id="rId8"/>
    <p:sldId id="30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AC4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29" autoAdjust="0"/>
  </p:normalViewPr>
  <p:slideViewPr>
    <p:cSldViewPr snapToGrid="0" snapToObjects="1">
      <p:cViewPr>
        <p:scale>
          <a:sx n="80" d="100"/>
          <a:sy n="80" d="100"/>
        </p:scale>
        <p:origin x="-213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60DA3-28EB-804E-BBFE-5A3148AF7DF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C2A6D-DB3B-4A4D-A53A-EB788B46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1714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94F4C-10ED-2F48-BB3D-072E1F53536C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D59F1-3C10-8843-9372-A2D28ACD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kura-aras.or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667" y="3051958"/>
            <a:ext cx="7950533" cy="166375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Sylfaen"/>
                <a:cs typeface="Sylfaen"/>
              </a:rPr>
              <a:t>ՄԱԶԾ/ԳԷՖ  </a:t>
            </a:r>
            <a:r>
              <a:rPr lang="en-US" sz="2400" b="1" dirty="0">
                <a:solidFill>
                  <a:srgbClr val="000090"/>
                </a:solidFill>
                <a:latin typeface="Sylfaen"/>
                <a:cs typeface="Sylfaen"/>
              </a:rPr>
              <a:t>“</a:t>
            </a:r>
            <a:r>
              <a:rPr lang="en-US" sz="2400" b="1" dirty="0" err="1">
                <a:solidFill>
                  <a:srgbClr val="000090"/>
                </a:solidFill>
                <a:latin typeface="Sylfaen"/>
                <a:cs typeface="Sylfaen"/>
              </a:rPr>
              <a:t>Քուռ-Արաքս</a:t>
            </a:r>
            <a:r>
              <a:rPr lang="en-US" sz="24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Sylfaen"/>
                <a:cs typeface="Sylfaen"/>
              </a:rPr>
              <a:t>գետավազանում</a:t>
            </a:r>
            <a:r>
              <a:rPr lang="en-US" sz="24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Sylfaen"/>
                <a:cs typeface="Sylfaen"/>
              </a:rPr>
              <a:t>անդրսահմանային</a:t>
            </a:r>
            <a:r>
              <a:rPr lang="en-US" sz="24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Sylfaen"/>
                <a:cs typeface="Sylfaen"/>
              </a:rPr>
              <a:t>դեգրադացիայի</a:t>
            </a:r>
            <a:r>
              <a:rPr lang="en-US" sz="24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Sylfaen"/>
                <a:cs typeface="Sylfaen"/>
              </a:rPr>
              <a:t>կրճատում</a:t>
            </a:r>
            <a:r>
              <a:rPr lang="en-US" sz="2400" b="1" dirty="0">
                <a:solidFill>
                  <a:srgbClr val="000090"/>
                </a:solidFill>
                <a:latin typeface="Sylfaen"/>
                <a:cs typeface="Sylfaen"/>
              </a:rPr>
              <a:t>” </a:t>
            </a:r>
            <a:r>
              <a:rPr lang="en-US" sz="2400" b="1" dirty="0" err="1">
                <a:solidFill>
                  <a:srgbClr val="000090"/>
                </a:solidFill>
                <a:latin typeface="Sylfaen"/>
                <a:cs typeface="Sylfaen"/>
              </a:rPr>
              <a:t>ծրագրի</a:t>
            </a:r>
            <a:r>
              <a:rPr lang="en-US" sz="24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Sylfaen"/>
                <a:cs typeface="Sylfaen"/>
              </a:rPr>
              <a:t>միջոցառումները</a:t>
            </a:r>
            <a:r>
              <a:rPr lang="en-US" sz="24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br>
              <a:rPr lang="en-US" sz="2400" b="1" dirty="0">
                <a:solidFill>
                  <a:srgbClr val="000090"/>
                </a:solidFill>
                <a:latin typeface="Sylfaen"/>
                <a:cs typeface="Sylfaen"/>
              </a:rPr>
            </a:br>
            <a:r>
              <a:rPr lang="en-US" sz="2000" b="1" dirty="0">
                <a:solidFill>
                  <a:srgbClr val="000090"/>
                </a:solidFill>
                <a:latin typeface="Sylfaen"/>
                <a:ea typeface="Verdana"/>
                <a:cs typeface="Sylfaen"/>
              </a:rPr>
              <a:t/>
            </a:r>
            <a:br>
              <a:rPr lang="en-US" sz="2000" b="1" dirty="0">
                <a:solidFill>
                  <a:srgbClr val="000090"/>
                </a:solidFill>
                <a:latin typeface="Sylfaen"/>
                <a:ea typeface="Verdana"/>
                <a:cs typeface="Sylfaen"/>
              </a:rPr>
            </a:br>
            <a:endParaRPr lang="en-US" sz="2000" b="1" dirty="0">
              <a:solidFill>
                <a:srgbClr val="000090"/>
              </a:solidFill>
              <a:latin typeface="Sylfaen"/>
              <a:cs typeface="Sylfae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99472"/>
            <a:ext cx="6400800" cy="2214235"/>
          </a:xfrm>
        </p:spPr>
        <p:txBody>
          <a:bodyPr>
            <a:normAutofit fontScale="92500" lnSpcReduction="20000"/>
          </a:bodyPr>
          <a:lstStyle/>
          <a:p>
            <a:endParaRPr lang="en-US" sz="20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r>
              <a:rPr lang="en-US" sz="2000" dirty="0" err="1" smtClean="0">
                <a:solidFill>
                  <a:srgbClr val="000090"/>
                </a:solidFill>
                <a:latin typeface="Sylfaen"/>
                <a:cs typeface="Sylfaen"/>
              </a:rPr>
              <a:t>Լուսինե</a:t>
            </a:r>
            <a:r>
              <a:rPr lang="en-US" sz="20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Sylfaen"/>
                <a:cs typeface="Sylfaen"/>
              </a:rPr>
              <a:t>Թասլակյան</a:t>
            </a:r>
            <a:r>
              <a:rPr lang="en-US" sz="20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endParaRPr lang="en-US" sz="2000" dirty="0">
              <a:solidFill>
                <a:srgbClr val="000090"/>
              </a:solidFill>
              <a:latin typeface="Sylfaen"/>
              <a:cs typeface="Sylfaen"/>
            </a:endParaRPr>
          </a:p>
          <a:p>
            <a:endParaRPr lang="en-US" sz="18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r>
              <a:rPr lang="en-US" sz="1900" dirty="0" err="1" smtClean="0">
                <a:solidFill>
                  <a:srgbClr val="000090"/>
                </a:solidFill>
                <a:latin typeface="Sylfaen"/>
                <a:cs typeface="Sylfaen"/>
              </a:rPr>
              <a:t>Ծրագրի</a:t>
            </a:r>
            <a:r>
              <a:rPr lang="en-US" sz="19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1900" dirty="0" err="1" smtClean="0">
                <a:solidFill>
                  <a:srgbClr val="000090"/>
                </a:solidFill>
                <a:latin typeface="Sylfaen"/>
                <a:cs typeface="Sylfaen"/>
              </a:rPr>
              <a:t>ազգային</a:t>
            </a:r>
            <a:r>
              <a:rPr lang="en-US" sz="19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1900" dirty="0" err="1">
                <a:solidFill>
                  <a:srgbClr val="000090"/>
                </a:solidFill>
                <a:latin typeface="Sylfaen"/>
                <a:cs typeface="Sylfaen"/>
              </a:rPr>
              <a:t>համակարգող</a:t>
            </a:r>
            <a:endParaRPr lang="en-US" sz="1900" dirty="0">
              <a:solidFill>
                <a:srgbClr val="000090"/>
              </a:solidFill>
              <a:latin typeface="Sylfaen"/>
              <a:cs typeface="Sylfaen"/>
            </a:endParaRPr>
          </a:p>
          <a:p>
            <a:endParaRPr lang="en-US" sz="18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r>
              <a:rPr lang="en-US" sz="1800" dirty="0">
                <a:solidFill>
                  <a:srgbClr val="000090"/>
                </a:solidFill>
                <a:latin typeface="Sylfaen"/>
                <a:cs typeface="Sylfaen"/>
              </a:rPr>
              <a:t/>
            </a:r>
            <a:br>
              <a:rPr lang="en-US" sz="1800" dirty="0">
                <a:solidFill>
                  <a:srgbClr val="000090"/>
                </a:solidFill>
                <a:latin typeface="Sylfaen"/>
                <a:cs typeface="Sylfaen"/>
              </a:rPr>
            </a:br>
            <a:r>
              <a:rPr lang="en-US" sz="1800" dirty="0" err="1" smtClean="0">
                <a:solidFill>
                  <a:srgbClr val="000090"/>
                </a:solidFill>
                <a:latin typeface="Sylfaen"/>
                <a:cs typeface="Sylfaen"/>
              </a:rPr>
              <a:t>դեկտեմբերի</a:t>
            </a:r>
            <a:r>
              <a:rPr lang="en-US" sz="1800" dirty="0" smtClean="0">
                <a:solidFill>
                  <a:srgbClr val="000090"/>
                </a:solidFill>
                <a:latin typeface="Sylfaen"/>
                <a:cs typeface="Sylfaen"/>
              </a:rPr>
              <a:t> 12</a:t>
            </a:r>
            <a:r>
              <a:rPr lang="hy-AM" sz="1800" dirty="0" smtClean="0">
                <a:solidFill>
                  <a:srgbClr val="000090"/>
                </a:solidFill>
                <a:latin typeface="Sylfaen"/>
                <a:cs typeface="Sylfaen"/>
              </a:rPr>
              <a:t>, </a:t>
            </a:r>
            <a:r>
              <a:rPr lang="hy-AM" sz="1800" dirty="0">
                <a:solidFill>
                  <a:srgbClr val="000090"/>
                </a:solidFill>
                <a:latin typeface="Sylfaen"/>
                <a:cs typeface="Sylfaen"/>
              </a:rPr>
              <a:t>2013թ. </a:t>
            </a:r>
            <a:endParaRPr lang="en-US" sz="18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r>
              <a:rPr lang="en-US" sz="1800" dirty="0" smtClean="0">
                <a:solidFill>
                  <a:srgbClr val="000090"/>
                </a:solidFill>
                <a:latin typeface="Sylfaen"/>
                <a:cs typeface="Sylfaen"/>
              </a:rPr>
              <a:t>ք</a:t>
            </a:r>
            <a:r>
              <a:rPr lang="en-US" sz="1800" dirty="0">
                <a:solidFill>
                  <a:srgbClr val="000090"/>
                </a:solidFill>
                <a:latin typeface="Sylfaen"/>
                <a:cs typeface="Sylfaen"/>
              </a:rPr>
              <a:t>. </a:t>
            </a:r>
            <a:r>
              <a:rPr lang="hy-AM" sz="1800" dirty="0">
                <a:solidFill>
                  <a:srgbClr val="000090"/>
                </a:solidFill>
                <a:latin typeface="Sylfaen"/>
                <a:cs typeface="Sylfaen"/>
              </a:rPr>
              <a:t>Երևան</a:t>
            </a:r>
            <a:endParaRPr lang="en-US" sz="1800" dirty="0">
              <a:solidFill>
                <a:srgbClr val="000090"/>
              </a:solidFill>
              <a:latin typeface="Sylfaen"/>
              <a:cs typeface="Sylfaen"/>
            </a:endParaRPr>
          </a:p>
          <a:p>
            <a:endParaRPr lang="en-US" sz="1800" dirty="0">
              <a:solidFill>
                <a:srgbClr val="000090"/>
              </a:solidFill>
              <a:latin typeface="Sylfaen"/>
              <a:cs typeface="Sylfae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45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099" y="5835973"/>
            <a:ext cx="706202" cy="821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29" y="5638801"/>
            <a:ext cx="566804" cy="1215646"/>
          </a:xfrm>
          <a:prstGeom prst="rect">
            <a:avLst/>
          </a:prstGeom>
        </p:spPr>
      </p:pic>
      <p:pic>
        <p:nvPicPr>
          <p:cNvPr id="7" name="Picture 6" descr="Screen shot 2013-04-30 at 12.05.4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85" y="235681"/>
            <a:ext cx="4097715" cy="19228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31999" y="3986605"/>
            <a:ext cx="6640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algn="ctr"/>
            <a:endParaRPr lang="en-US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algn="ctr"/>
            <a:endParaRPr lang="en-US" dirty="0">
              <a:solidFill>
                <a:srgbClr val="000090"/>
              </a:solidFill>
              <a:latin typeface="Sylfaen"/>
              <a:cs typeface="Sylfaen"/>
            </a:endParaRPr>
          </a:p>
          <a:p>
            <a:pPr algn="ctr"/>
            <a:endParaRPr lang="en-US" dirty="0">
              <a:latin typeface="Sylfaen"/>
              <a:cs typeface="Sylfae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930" y="2420511"/>
            <a:ext cx="882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 smtClean="0">
                <a:solidFill>
                  <a:srgbClr val="000090"/>
                </a:solidFill>
                <a:latin typeface="Sylfaen"/>
                <a:cs typeface="Sylfaen"/>
              </a:rPr>
              <a:t>Ազգային քաղաքականության երկխոսության ղեկավար հանձնախմբի հանդիպ</a:t>
            </a:r>
            <a:r>
              <a:rPr lang="en-US" dirty="0" err="1" smtClean="0">
                <a:solidFill>
                  <a:srgbClr val="000090"/>
                </a:solidFill>
                <a:latin typeface="Sylfaen"/>
                <a:cs typeface="Sylfaen"/>
              </a:rPr>
              <a:t>ում</a:t>
            </a:r>
            <a:endParaRPr lang="ru-RU" dirty="0">
              <a:solidFill>
                <a:srgbClr val="000090"/>
              </a:solidFill>
              <a:latin typeface="Sylfaen"/>
              <a:cs typeface="Sylfa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92260"/>
          </a:xfrm>
        </p:spPr>
        <p:txBody>
          <a:bodyPr>
            <a:normAutofit/>
          </a:bodyPr>
          <a:lstStyle/>
          <a:p>
            <a:r>
              <a:rPr lang="hy-AM" sz="2800" b="1" dirty="0" smtClean="0">
                <a:solidFill>
                  <a:srgbClr val="000090"/>
                </a:solidFill>
                <a:latin typeface="Sylfaen"/>
                <a:cs typeface="Sylfaen"/>
              </a:rPr>
              <a:t>Ծրագրի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միջոցառումները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Հայաստանում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endParaRPr lang="en-US" sz="2800" b="1" dirty="0">
              <a:solidFill>
                <a:srgbClr val="FF0000"/>
              </a:solidFill>
              <a:latin typeface="Sylfaen"/>
              <a:cs typeface="Sylfae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9" y="5835646"/>
            <a:ext cx="476680" cy="1022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939" y="5835646"/>
            <a:ext cx="706202" cy="82129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09403"/>
            <a:ext cx="8229600" cy="4826243"/>
          </a:xfrm>
        </p:spPr>
        <p:txBody>
          <a:bodyPr>
            <a:noAutofit/>
          </a:bodyPr>
          <a:lstStyle/>
          <a:p>
            <a:pPr marL="324000">
              <a:spcBef>
                <a:spcPts val="1200"/>
              </a:spcBef>
              <a:buClr>
                <a:srgbClr val="008000"/>
              </a:buClr>
              <a:buSzPct val="135000"/>
              <a:buNone/>
            </a:pP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Հայաստան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,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Վրաստան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,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Ադրբեջան</a:t>
            </a: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,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3 </a:t>
            </a: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տարի 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2011-2014թթ.</a:t>
            </a:r>
            <a:endParaRPr lang="en-US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marL="324000">
              <a:spcBef>
                <a:spcPts val="1200"/>
              </a:spcBef>
              <a:buClr>
                <a:srgbClr val="008000"/>
              </a:buClr>
              <a:buSzPct val="135000"/>
              <a:buFont typeface="Arial" pitchFamily="34" charset="0"/>
              <a:buChar char="•"/>
            </a:pP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Անդրսահմանային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դիագնոստիկ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վերլուծություն</a:t>
            </a:r>
            <a:endParaRPr lang="en-US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marL="324000">
              <a:spcBef>
                <a:spcPts val="1200"/>
              </a:spcBef>
              <a:buClr>
                <a:srgbClr val="008000"/>
              </a:buClr>
              <a:buSzPct val="135000"/>
              <a:buFont typeface="Arial" pitchFamily="34" charset="0"/>
              <a:buChar char="•"/>
            </a:pP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Ցուցադրական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ծրագիր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(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Արփա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)</a:t>
            </a:r>
            <a:endParaRPr lang="en-US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marL="324000">
              <a:spcBef>
                <a:spcPts val="1200"/>
              </a:spcBef>
              <a:buClr>
                <a:srgbClr val="008000"/>
              </a:buClr>
              <a:buSzPct val="135000"/>
              <a:buFont typeface="Arial" pitchFamily="34" charset="0"/>
              <a:buChar char="•"/>
            </a:pP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Արփայի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գետավազանային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կառավարման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պլան</a:t>
            </a:r>
            <a:endParaRPr lang="en-US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marL="324000">
              <a:spcBef>
                <a:spcPts val="1200"/>
              </a:spcBef>
              <a:buClr>
                <a:srgbClr val="008000"/>
              </a:buClr>
              <a:buSzPct val="135000"/>
              <a:buFont typeface="Arial" pitchFamily="34" charset="0"/>
              <a:buChar char="•"/>
            </a:pP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Արփա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,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Ազատ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և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Վեդի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գետերի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հիդրոլոգիական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շարքերի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վերականգնում</a:t>
            </a:r>
            <a:endParaRPr lang="en-US" sz="2200" dirty="0" smtClean="0">
              <a:solidFill>
                <a:srgbClr val="000090"/>
              </a:solidFill>
              <a:latin typeface="Sylfaen"/>
              <a:cs typeface="Sylfaen"/>
            </a:endParaRPr>
          </a:p>
        </p:txBody>
      </p:sp>
      <p:pic>
        <p:nvPicPr>
          <p:cNvPr id="11" name="Picture 10" descr="IMG_02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355" y="3612157"/>
            <a:ext cx="3806378" cy="2854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5860"/>
          </a:xfrm>
        </p:spPr>
        <p:txBody>
          <a:bodyPr>
            <a:normAutofit fontScale="90000"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  <a:latin typeface="Sylfaen"/>
                <a:cs typeface="Sylfaen"/>
              </a:rPr>
              <a:t>Դաշտային</a:t>
            </a:r>
            <a:r>
              <a:rPr lang="en-US" sz="24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  <a:latin typeface="Sylfaen"/>
                <a:cs typeface="Sylfaen"/>
              </a:rPr>
              <a:t>ուսումնասիրություն</a:t>
            </a:r>
            <a:r>
              <a:rPr lang="en-US" sz="24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  <a:latin typeface="Sylfaen"/>
                <a:cs typeface="Sylfaen"/>
              </a:rPr>
              <a:t>Արփայի</a:t>
            </a:r>
            <a:r>
              <a:rPr lang="en-US" sz="24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  <a:latin typeface="Sylfaen"/>
                <a:cs typeface="Sylfaen"/>
              </a:rPr>
              <a:t>գետավազանում</a:t>
            </a:r>
            <a:r>
              <a:rPr lang="en-US" sz="24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endParaRPr lang="en-US" sz="2400" b="1" dirty="0">
              <a:solidFill>
                <a:srgbClr val="000090"/>
              </a:solidFill>
              <a:latin typeface="Sylfaen"/>
              <a:cs typeface="Sylfae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9893"/>
            <a:ext cx="8431619" cy="47792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	</a:t>
            </a: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Արփա գետի ավազանում դաշտային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ուսումնասիրու-թյուններ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ու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նմուշառումներ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են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իրականացվել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 2012-13թթ.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ը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նթացքում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`</a:t>
            </a: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5 անգամ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.</a:t>
            </a:r>
            <a:endParaRPr lang="en-US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buNone/>
            </a:pPr>
            <a:endParaRPr lang="ru-RU" sz="20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lvl="0">
              <a:spcBef>
                <a:spcPts val="1200"/>
              </a:spcBef>
              <a:buClr>
                <a:srgbClr val="007434"/>
              </a:buClr>
              <a:buSzPct val="180000"/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0090"/>
                </a:solidFill>
                <a:latin typeface="Sylfaen"/>
                <a:cs typeface="Sylfaen"/>
              </a:rPr>
              <a:t>  </a:t>
            </a:r>
            <a:r>
              <a:rPr lang="hy-AM" sz="2000" dirty="0" smtClean="0">
                <a:solidFill>
                  <a:srgbClr val="000090"/>
                </a:solidFill>
                <a:latin typeface="Sylfaen"/>
                <a:cs typeface="Sylfaen"/>
              </a:rPr>
              <a:t>21-22 </a:t>
            </a:r>
            <a:r>
              <a:rPr lang="hy-AM" sz="2000" dirty="0" smtClean="0">
                <a:solidFill>
                  <a:srgbClr val="000090"/>
                </a:solidFill>
                <a:latin typeface="Sylfaen"/>
                <a:cs typeface="Sylfaen"/>
              </a:rPr>
              <a:t>հունիսի 2012թ,</a:t>
            </a:r>
            <a:endParaRPr lang="ru-RU" sz="20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lvl="0">
              <a:spcBef>
                <a:spcPts val="1200"/>
              </a:spcBef>
              <a:buClr>
                <a:srgbClr val="007434"/>
              </a:buClr>
              <a:buSzPct val="180000"/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0090"/>
                </a:solidFill>
                <a:latin typeface="Sylfaen"/>
                <a:cs typeface="Sylfaen"/>
              </a:rPr>
              <a:t>  </a:t>
            </a:r>
            <a:r>
              <a:rPr lang="hy-AM" sz="2000" dirty="0" smtClean="0">
                <a:solidFill>
                  <a:srgbClr val="000090"/>
                </a:solidFill>
                <a:latin typeface="Sylfaen"/>
                <a:cs typeface="Sylfaen"/>
              </a:rPr>
              <a:t>1</a:t>
            </a:r>
            <a:r>
              <a:rPr lang="ru-RU" sz="2000" dirty="0" smtClean="0">
                <a:solidFill>
                  <a:srgbClr val="000090"/>
                </a:solidFill>
                <a:latin typeface="Sylfaen"/>
                <a:cs typeface="Sylfaen"/>
              </a:rPr>
              <a:t>-</a:t>
            </a:r>
            <a:r>
              <a:rPr lang="hy-AM" sz="2000" dirty="0" smtClean="0">
                <a:solidFill>
                  <a:srgbClr val="000090"/>
                </a:solidFill>
                <a:latin typeface="Sylfaen"/>
                <a:cs typeface="Sylfaen"/>
              </a:rPr>
              <a:t>2 հոկտեմբերի 2012թ,</a:t>
            </a:r>
            <a:endParaRPr lang="ru-RU" sz="20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lvl="0">
              <a:spcBef>
                <a:spcPts val="1200"/>
              </a:spcBef>
              <a:buClr>
                <a:srgbClr val="007434"/>
              </a:buClr>
              <a:buSzPct val="180000"/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0090"/>
                </a:solidFill>
                <a:latin typeface="Sylfaen"/>
                <a:cs typeface="Sylfaen"/>
              </a:rPr>
              <a:t>  </a:t>
            </a:r>
            <a:r>
              <a:rPr lang="ru-RU" sz="2000" dirty="0" smtClean="0">
                <a:solidFill>
                  <a:srgbClr val="000090"/>
                </a:solidFill>
                <a:latin typeface="Sylfaen"/>
                <a:cs typeface="Sylfaen"/>
              </a:rPr>
              <a:t>3 </a:t>
            </a:r>
            <a:r>
              <a:rPr lang="hy-AM" sz="2000" dirty="0" smtClean="0">
                <a:solidFill>
                  <a:srgbClr val="000090"/>
                </a:solidFill>
                <a:latin typeface="Sylfaen"/>
                <a:cs typeface="Sylfaen"/>
              </a:rPr>
              <a:t>ապրիլի </a:t>
            </a:r>
            <a:r>
              <a:rPr lang="ru-RU" sz="2000" dirty="0" smtClean="0">
                <a:solidFill>
                  <a:srgbClr val="000090"/>
                </a:solidFill>
                <a:latin typeface="Sylfaen"/>
                <a:cs typeface="Sylfaen"/>
              </a:rPr>
              <a:t>2013թ.,</a:t>
            </a:r>
          </a:p>
          <a:p>
            <a:pPr lvl="0">
              <a:spcBef>
                <a:spcPts val="1200"/>
              </a:spcBef>
              <a:buClr>
                <a:srgbClr val="007434"/>
              </a:buClr>
              <a:buSzPct val="180000"/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0090"/>
                </a:solidFill>
                <a:latin typeface="Sylfaen"/>
                <a:cs typeface="Sylfaen"/>
              </a:rPr>
              <a:t>  </a:t>
            </a:r>
            <a:r>
              <a:rPr lang="ru-RU" sz="2000" dirty="0" smtClean="0">
                <a:solidFill>
                  <a:srgbClr val="000090"/>
                </a:solidFill>
                <a:latin typeface="Sylfaen"/>
                <a:cs typeface="Sylfaen"/>
              </a:rPr>
              <a:t>27-</a:t>
            </a:r>
            <a:r>
              <a:rPr lang="hy-AM" sz="2000" dirty="0" smtClean="0">
                <a:solidFill>
                  <a:srgbClr val="000090"/>
                </a:solidFill>
                <a:latin typeface="Sylfaen"/>
                <a:cs typeface="Sylfaen"/>
              </a:rPr>
              <a:t>28 մայիսի </a:t>
            </a:r>
            <a:r>
              <a:rPr lang="ru-RU" sz="2000" dirty="0" smtClean="0">
                <a:solidFill>
                  <a:srgbClr val="000090"/>
                </a:solidFill>
                <a:latin typeface="Sylfaen"/>
                <a:cs typeface="Sylfaen"/>
              </a:rPr>
              <a:t>2013թ.,</a:t>
            </a:r>
          </a:p>
          <a:p>
            <a:pPr lvl="0">
              <a:spcBef>
                <a:spcPts val="1200"/>
              </a:spcBef>
              <a:buClr>
                <a:srgbClr val="007434"/>
              </a:buClr>
              <a:buSzPct val="180000"/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0090"/>
                </a:solidFill>
                <a:latin typeface="Sylfaen"/>
                <a:cs typeface="Sylfaen"/>
              </a:rPr>
              <a:t>  </a:t>
            </a:r>
            <a:r>
              <a:rPr lang="hy-AM" sz="2000" dirty="0" smtClean="0">
                <a:solidFill>
                  <a:srgbClr val="000090"/>
                </a:solidFill>
                <a:latin typeface="Sylfaen"/>
                <a:cs typeface="Sylfaen"/>
              </a:rPr>
              <a:t>20</a:t>
            </a:r>
            <a:r>
              <a:rPr lang="ru-RU" sz="2000" dirty="0" smtClean="0">
                <a:solidFill>
                  <a:srgbClr val="000090"/>
                </a:solidFill>
                <a:latin typeface="Sylfaen"/>
                <a:cs typeface="Sylfaen"/>
              </a:rPr>
              <a:t>-</a:t>
            </a:r>
            <a:r>
              <a:rPr lang="hy-AM" sz="2000" dirty="0" smtClean="0">
                <a:solidFill>
                  <a:srgbClr val="000090"/>
                </a:solidFill>
                <a:latin typeface="Sylfaen"/>
                <a:cs typeface="Sylfaen"/>
              </a:rPr>
              <a:t>21սեպտեմբերի </a:t>
            </a:r>
            <a:r>
              <a:rPr lang="ru-RU" sz="2000" dirty="0" smtClean="0">
                <a:solidFill>
                  <a:srgbClr val="000090"/>
                </a:solidFill>
                <a:latin typeface="Sylfaen"/>
                <a:cs typeface="Sylfaen"/>
              </a:rPr>
              <a:t>2013թ.:</a:t>
            </a:r>
          </a:p>
          <a:p>
            <a:pPr>
              <a:buClr>
                <a:srgbClr val="008000"/>
              </a:buClr>
              <a:buSzPct val="180000"/>
              <a:buFont typeface="Arial" pitchFamily="34" charset="0"/>
              <a:buChar char="•"/>
            </a:pPr>
            <a:endParaRPr lang="en-GB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9" y="5835646"/>
            <a:ext cx="476680" cy="1022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9" y="5835973"/>
            <a:ext cx="706202" cy="82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516" y="5659154"/>
            <a:ext cx="862262" cy="1198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6074" y="647260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latin typeface="Sylfaen"/>
                <a:cs typeface="Sylfaen"/>
              </a:rPr>
              <a:t>http://www.kura-aras.org</a:t>
            </a:r>
            <a:endParaRPr lang="en-US" dirty="0">
              <a:solidFill>
                <a:schemeClr val="accent1"/>
              </a:solidFill>
              <a:latin typeface="Sylfaen"/>
              <a:cs typeface="Sylfaen"/>
            </a:endParaRPr>
          </a:p>
        </p:txBody>
      </p:sp>
      <p:pic>
        <p:nvPicPr>
          <p:cNvPr id="11" name="Picture 10" descr="IMG_0276 - Cop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618" y="1959429"/>
            <a:ext cx="4276711" cy="3948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7887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Նմուշառման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տեղամասերը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Արփայի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գետավազանում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endParaRPr lang="en-US" sz="2800" b="1" dirty="0">
              <a:solidFill>
                <a:srgbClr val="000090"/>
              </a:solidFill>
              <a:latin typeface="Sylfaen"/>
              <a:cs typeface="Sylfae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9408"/>
            <a:ext cx="8431619" cy="44597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1</a:t>
            </a: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.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hy-AM" sz="2200" dirty="0" smtClean="0">
                <a:solidFill>
                  <a:srgbClr val="0070C0"/>
                </a:solidFill>
                <a:latin typeface="Sylfaen"/>
                <a:cs typeface="Sylfaen"/>
              </a:rPr>
              <a:t>Արփա </a:t>
            </a:r>
            <a:r>
              <a:rPr lang="hy-AM" sz="2200" dirty="0" smtClean="0">
                <a:solidFill>
                  <a:srgbClr val="0070C0"/>
                </a:solidFill>
                <a:latin typeface="Sylfaen"/>
                <a:cs typeface="Sylfaen"/>
              </a:rPr>
              <a:t>գետի վրա՝ Ջերմուկ քաղաք</a:t>
            </a: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,</a:t>
            </a:r>
            <a:endParaRPr lang="ru-RU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buNone/>
            </a:pP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2. Արփա գետի վրա՝ Դարբի վտակի միախառնումից 05,կմ վերև,</a:t>
            </a:r>
            <a:endParaRPr lang="ru-RU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buNone/>
            </a:pP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3. </a:t>
            </a:r>
            <a:r>
              <a:rPr lang="hy-AM" sz="2200" dirty="0" smtClean="0">
                <a:solidFill>
                  <a:srgbClr val="0070C0"/>
                </a:solidFill>
                <a:latin typeface="Sylfaen"/>
                <a:cs typeface="Sylfaen"/>
              </a:rPr>
              <a:t>Արփա գետի Դարբ վտակի վրա՝ Ուղեձոր բնակավայրի մոտ</a:t>
            </a: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, </a:t>
            </a:r>
            <a:endParaRPr lang="ru-RU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buNone/>
            </a:pP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4. Արփա գետի  Դարբ վտակի վրա՝ գետաբերանից 0,5 կմ վերև,</a:t>
            </a:r>
            <a:endParaRPr lang="ru-RU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buNone/>
            </a:pP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5. Արփա գետի վրա՝ Վայք քաղաքից 0,5 կմ վերև</a:t>
            </a:r>
            <a:endParaRPr lang="ru-RU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buNone/>
            </a:pP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6. Արփա գետի վրա՝ մինչև Եղեգիս վտակի թափվելը (Ագարակաձոր բնակավայրի մոտ)</a:t>
            </a:r>
            <a:endParaRPr lang="ru-RU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buNone/>
            </a:pP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7. Եղեգիս գետի վրա՝ գետաբերանից 1 կմ վերև</a:t>
            </a:r>
            <a:endParaRPr lang="ru-RU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buNone/>
            </a:pP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8. </a:t>
            </a:r>
            <a:r>
              <a:rPr lang="hy-AM" sz="2200" dirty="0" smtClean="0">
                <a:solidFill>
                  <a:srgbClr val="0070C0"/>
                </a:solidFill>
                <a:latin typeface="Sylfaen"/>
                <a:cs typeface="Sylfaen"/>
              </a:rPr>
              <a:t>Եղեգիս գետի վրա`ակունքի մոտ (Գետիկվանք բնակավայրի մոտ)</a:t>
            </a:r>
            <a:endParaRPr lang="ru-RU" sz="2200" dirty="0" smtClean="0">
              <a:solidFill>
                <a:srgbClr val="0070C0"/>
              </a:solidFill>
              <a:latin typeface="Sylfaen"/>
              <a:cs typeface="Sylfaen"/>
            </a:endParaRPr>
          </a:p>
          <a:p>
            <a:pPr>
              <a:buNone/>
            </a:pPr>
            <a:r>
              <a:rPr lang="hy-AM" sz="2200" dirty="0" smtClean="0">
                <a:solidFill>
                  <a:srgbClr val="000090"/>
                </a:solidFill>
                <a:latin typeface="Sylfaen"/>
                <a:cs typeface="Sylfaen"/>
              </a:rPr>
              <a:t>9. Արփա գետի վրա՝ ՀՀ սահմանի մոտ (Արենի բնակավայրից ներքև) </a:t>
            </a:r>
            <a:endParaRPr lang="ru-RU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SzPct val="180000"/>
              <a:buFont typeface="Arial" pitchFamily="34" charset="0"/>
              <a:buChar char="•"/>
            </a:pPr>
            <a:endParaRPr lang="en-US" sz="2200" b="1" i="1" dirty="0" smtClean="0">
              <a:solidFill>
                <a:srgbClr val="0000FF"/>
              </a:solidFill>
              <a:latin typeface="Sylfaen"/>
              <a:cs typeface="Sylfae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9" y="5835646"/>
            <a:ext cx="476680" cy="1022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9" y="5835973"/>
            <a:ext cx="706202" cy="82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516" y="5659154"/>
            <a:ext cx="862262" cy="1198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6074" y="647260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latin typeface="Sylfaen"/>
                <a:cs typeface="Sylfaen"/>
              </a:rPr>
              <a:t>http://www.kura-aras.org</a:t>
            </a:r>
            <a:endParaRPr lang="en-US" dirty="0">
              <a:solidFill>
                <a:schemeClr val="accent1"/>
              </a:solidFill>
              <a:latin typeface="Sylfaen"/>
              <a:cs typeface="Sylfa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5037"/>
          </a:xfrm>
        </p:spPr>
        <p:txBody>
          <a:bodyPr>
            <a:normAutofit fontScale="90000"/>
          </a:bodyPr>
          <a:lstStyle/>
          <a:p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Ցուցադրական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ծրագիր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.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դաշտային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ուսումնասիրություն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Արփայի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գետավազանում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endParaRPr lang="en-US" sz="2800" b="1" dirty="0">
              <a:solidFill>
                <a:srgbClr val="000090"/>
              </a:solidFill>
              <a:latin typeface="Sylfaen"/>
              <a:cs typeface="Sylfae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914"/>
            <a:ext cx="8229600" cy="43987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Մոնիտորինգի</a:t>
            </a:r>
            <a:r>
              <a:rPr lang="en-US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բաղադրիչները</a:t>
            </a:r>
            <a:r>
              <a:rPr lang="en-US" sz="2400" dirty="0" smtClean="0">
                <a:solidFill>
                  <a:srgbClr val="000090"/>
                </a:solidFill>
                <a:latin typeface="Sylfaen"/>
                <a:cs typeface="Sylfaen"/>
              </a:rPr>
              <a:t>.</a:t>
            </a:r>
          </a:p>
          <a:p>
            <a:pPr>
              <a:spcBef>
                <a:spcPts val="1200"/>
              </a:spcBef>
              <a:buClr>
                <a:srgbClr val="008000"/>
              </a:buClr>
              <a:buSzPct val="150000"/>
              <a:buFont typeface="Wingdings" pitchFamily="2" charset="2"/>
              <a:buChar char="§"/>
            </a:pPr>
            <a:r>
              <a:rPr lang="hy-AM" sz="2400" dirty="0" smtClean="0">
                <a:solidFill>
                  <a:srgbClr val="000090"/>
                </a:solidFill>
                <a:latin typeface="Sylfaen"/>
                <a:cs typeface="Sylfaen"/>
              </a:rPr>
              <a:t>Ֆիզիկաքիմիական</a:t>
            </a:r>
            <a:endParaRPr lang="en-US" sz="24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SzPct val="150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90"/>
                </a:solidFill>
                <a:latin typeface="Sylfaen"/>
                <a:cs typeface="Sylfaen"/>
              </a:rPr>
              <a:t>հ</a:t>
            </a:r>
            <a:r>
              <a:rPr lang="hy-AM" sz="2400" dirty="0" smtClean="0">
                <a:solidFill>
                  <a:srgbClr val="000090"/>
                </a:solidFill>
                <a:latin typeface="Sylfaen"/>
                <a:cs typeface="Sylfaen"/>
              </a:rPr>
              <a:t>իդրոլոգիական</a:t>
            </a:r>
            <a:endParaRPr lang="en-US" sz="24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SzPct val="150000"/>
              <a:buFont typeface="Wingdings" pitchFamily="2" charset="2"/>
              <a:buChar char="§"/>
            </a:pPr>
            <a:r>
              <a:rPr lang="hy-AM" sz="2400" dirty="0" smtClean="0">
                <a:solidFill>
                  <a:srgbClr val="000090"/>
                </a:solidFill>
                <a:latin typeface="Sylfaen"/>
                <a:cs typeface="Sylfaen"/>
              </a:rPr>
              <a:t>հիդրոմորֆոլոգիական</a:t>
            </a:r>
            <a:endParaRPr lang="en-US" sz="24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SzPct val="150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90"/>
                </a:solidFill>
                <a:latin typeface="Sylfaen"/>
                <a:cs typeface="Sylfaen"/>
              </a:rPr>
              <a:t>կ</a:t>
            </a:r>
            <a:r>
              <a:rPr lang="hy-AM" sz="2400" dirty="0" smtClean="0">
                <a:solidFill>
                  <a:srgbClr val="000090"/>
                </a:solidFill>
                <a:latin typeface="Sylfaen"/>
                <a:cs typeface="Sylfaen"/>
              </a:rPr>
              <a:t>ենսաբանական</a:t>
            </a:r>
            <a:endParaRPr lang="en-US" sz="24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marL="900000">
              <a:spcBef>
                <a:spcPts val="1200"/>
              </a:spcBef>
              <a:buClr>
                <a:srgbClr val="008000"/>
              </a:buClr>
              <a:buSzPct val="130000"/>
            </a:pPr>
            <a:r>
              <a:rPr lang="en-US" sz="2400" dirty="0" smtClean="0">
                <a:solidFill>
                  <a:srgbClr val="000090"/>
                </a:solidFill>
                <a:latin typeface="Sylfaen"/>
                <a:cs typeface="Sylfaen"/>
              </a:rPr>
              <a:t>զ</a:t>
            </a:r>
            <a:r>
              <a:rPr lang="hy-AM" sz="2400" dirty="0" smtClean="0">
                <a:solidFill>
                  <a:srgbClr val="000090"/>
                </a:solidFill>
                <a:latin typeface="Sylfaen"/>
                <a:cs typeface="Sylfaen"/>
              </a:rPr>
              <a:t>ոոբենթոս</a:t>
            </a:r>
            <a:endParaRPr lang="en-US" sz="24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marL="900000">
              <a:spcBef>
                <a:spcPts val="1200"/>
              </a:spcBef>
              <a:buClr>
                <a:srgbClr val="008000"/>
              </a:buClr>
              <a:buSzPct val="130000"/>
            </a:pPr>
            <a:r>
              <a:rPr lang="en-US" sz="2400" dirty="0" smtClean="0">
                <a:solidFill>
                  <a:srgbClr val="000090"/>
                </a:solidFill>
                <a:latin typeface="Sylfaen"/>
                <a:cs typeface="Sylfaen"/>
              </a:rPr>
              <a:t>զ</a:t>
            </a:r>
            <a:r>
              <a:rPr lang="hy-AM" sz="2400" dirty="0" smtClean="0">
                <a:solidFill>
                  <a:srgbClr val="000090"/>
                </a:solidFill>
                <a:latin typeface="Sylfaen"/>
                <a:cs typeface="Sylfaen"/>
              </a:rPr>
              <a:t>ոոպլ</a:t>
            </a:r>
            <a:r>
              <a:rPr lang="en-US" sz="2400" dirty="0" smtClean="0">
                <a:solidFill>
                  <a:srgbClr val="000090"/>
                </a:solidFill>
                <a:latin typeface="Sylfaen"/>
                <a:cs typeface="Sylfaen"/>
              </a:rPr>
              <a:t>ա</a:t>
            </a:r>
            <a:r>
              <a:rPr lang="hy-AM" sz="2400" dirty="0" smtClean="0">
                <a:solidFill>
                  <a:srgbClr val="000090"/>
                </a:solidFill>
                <a:latin typeface="Sylfaen"/>
                <a:cs typeface="Sylfaen"/>
              </a:rPr>
              <a:t>նկտոն</a:t>
            </a:r>
            <a:endParaRPr lang="en-US" sz="24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marL="900000">
              <a:spcBef>
                <a:spcPts val="1200"/>
              </a:spcBef>
              <a:buClr>
                <a:srgbClr val="008000"/>
              </a:buClr>
              <a:buSzPct val="130000"/>
            </a:pPr>
            <a:r>
              <a:rPr lang="en-US" sz="2400" dirty="0" smtClean="0">
                <a:solidFill>
                  <a:srgbClr val="000090"/>
                </a:solidFill>
                <a:latin typeface="Sylfaen"/>
                <a:cs typeface="Sylfaen"/>
              </a:rPr>
              <a:t>ֆ</a:t>
            </a:r>
            <a:r>
              <a:rPr lang="hy-AM" sz="2400" dirty="0" smtClean="0">
                <a:solidFill>
                  <a:srgbClr val="000090"/>
                </a:solidFill>
                <a:latin typeface="Sylfaen"/>
                <a:cs typeface="Sylfaen"/>
              </a:rPr>
              <a:t>իտոպլանկտոն</a:t>
            </a:r>
            <a:endParaRPr lang="en-US" sz="24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endParaRPr lang="en-US" sz="20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buClr>
                <a:srgbClr val="008000"/>
              </a:buClr>
              <a:buNone/>
            </a:pPr>
            <a:endParaRPr lang="en-US" sz="1800" dirty="0" smtClean="0">
              <a:solidFill>
                <a:srgbClr val="000090"/>
              </a:solidFill>
              <a:latin typeface="Sylfaen"/>
              <a:cs typeface="Sylfae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9" y="5835646"/>
            <a:ext cx="476680" cy="1022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9" y="5835973"/>
            <a:ext cx="706202" cy="82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746" y="5131142"/>
            <a:ext cx="1242032" cy="1726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6304" y="647260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Sylfaen"/>
                <a:cs typeface="Sylfaen"/>
              </a:rPr>
              <a:t>http://www.kura-aras.org</a:t>
            </a:r>
            <a:endParaRPr lang="en-US" dirty="0">
              <a:solidFill>
                <a:schemeClr val="accent1"/>
              </a:solidFill>
              <a:latin typeface="Sylfaen"/>
              <a:cs typeface="Sylfaen"/>
            </a:endParaRPr>
          </a:p>
        </p:txBody>
      </p:sp>
      <p:pic>
        <p:nvPicPr>
          <p:cNvPr id="11" name="Picture 10" descr="IMG_03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681" y="2623777"/>
            <a:ext cx="2724003" cy="2043002"/>
          </a:xfrm>
          <a:prstGeom prst="rect">
            <a:avLst/>
          </a:prstGeom>
        </p:spPr>
      </p:pic>
      <p:pic>
        <p:nvPicPr>
          <p:cNvPr id="13" name="Picture 12" descr="IMG_0279 - Cop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602" y="3455273"/>
            <a:ext cx="2390445" cy="2627782"/>
          </a:xfrm>
          <a:prstGeom prst="rect">
            <a:avLst/>
          </a:prstGeom>
        </p:spPr>
      </p:pic>
      <p:pic>
        <p:nvPicPr>
          <p:cNvPr id="10" name="Picture 9" descr="IMG_024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4602" y="1436914"/>
            <a:ext cx="2691146" cy="2018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586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Արփայի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գետավազանային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կառավարման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պլան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endParaRPr lang="en-US" sz="2800" b="1" dirty="0">
              <a:solidFill>
                <a:srgbClr val="000090"/>
              </a:solidFill>
              <a:latin typeface="Sylfaen"/>
              <a:cs typeface="Sylfae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45029"/>
            <a:ext cx="8431619" cy="461412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08000"/>
              </a:buClr>
              <a:buSzPct val="180000"/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ՀՀ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Ջրային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օրենսգիրք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(2002թ.)</a:t>
            </a:r>
          </a:p>
          <a:p>
            <a:pPr>
              <a:spcBef>
                <a:spcPts val="1200"/>
              </a:spcBef>
              <a:buClr>
                <a:srgbClr val="008000"/>
              </a:buClr>
              <a:buSzPct val="180000"/>
              <a:buFont typeface="Arial" pitchFamily="34" charset="0"/>
              <a:buChar char="•"/>
            </a:pP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Ջրի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ազգային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ծրագիր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(2006թ.)</a:t>
            </a:r>
          </a:p>
          <a:p>
            <a:pPr>
              <a:spcBef>
                <a:spcPts val="1200"/>
              </a:spcBef>
              <a:buClr>
                <a:srgbClr val="008000"/>
              </a:buClr>
              <a:buSzPct val="180000"/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ՀՀ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կառավարության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կողմից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ընդունված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արձանագրային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նիստի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որոշում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թիվ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4 “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Մոդելային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ջրավազանային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կառավարման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պլանի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բովանդակությունը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հաստատելու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մասին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” 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(2011թ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.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փետրվարի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3) </a:t>
            </a:r>
            <a:endParaRPr lang="en-GB" sz="24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SzPct val="180000"/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ԵՄ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Ջրի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շրջանակային</a:t>
            </a:r>
            <a:r>
              <a:rPr lang="en-GB" sz="24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  <a:latin typeface="Sylfaen"/>
                <a:cs typeface="Sylfaen"/>
              </a:rPr>
              <a:t>դիրեկտիվ</a:t>
            </a:r>
            <a:endParaRPr lang="en-GB" sz="24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SzPct val="180000"/>
              <a:buFont typeface="Arial" pitchFamily="34" charset="0"/>
              <a:buChar char="•"/>
            </a:pPr>
            <a:endParaRPr lang="en-US" sz="2400" b="1" i="1" dirty="0" smtClean="0">
              <a:solidFill>
                <a:srgbClr val="0000FF"/>
              </a:solidFill>
              <a:latin typeface="Sylfaen"/>
              <a:cs typeface="Sylfae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9" y="5835646"/>
            <a:ext cx="476680" cy="1022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9" y="5835973"/>
            <a:ext cx="706202" cy="82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516" y="5659154"/>
            <a:ext cx="862262" cy="1198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6074" y="647260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latin typeface="Sylfaen"/>
                <a:cs typeface="Sylfaen"/>
              </a:rPr>
              <a:t>http://www.kura-aras.org</a:t>
            </a:r>
            <a:endParaRPr lang="en-US" dirty="0">
              <a:solidFill>
                <a:schemeClr val="accent1"/>
              </a:solidFill>
              <a:latin typeface="Sylfaen"/>
              <a:cs typeface="Sylfa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08"/>
            <a:ext cx="8229600" cy="672861"/>
          </a:xfrm>
        </p:spPr>
        <p:txBody>
          <a:bodyPr>
            <a:normAutofit/>
          </a:bodyPr>
          <a:lstStyle/>
          <a:p>
            <a:r>
              <a:rPr lang="hy-AM" sz="2800" b="1" dirty="0" smtClean="0">
                <a:solidFill>
                  <a:srgbClr val="000090"/>
                </a:solidFill>
                <a:latin typeface="Sylfaen"/>
                <a:cs typeface="Sylfaen"/>
              </a:rPr>
              <a:t>Հետագա </a:t>
            </a:r>
            <a:r>
              <a:rPr lang="en-US" sz="2800" b="1" dirty="0" smtClean="0">
                <a:solidFill>
                  <a:srgbClr val="000090"/>
                </a:solidFill>
                <a:latin typeface="Sylfaen"/>
                <a:cs typeface="Sylfaen"/>
              </a:rPr>
              <a:t>ք</a:t>
            </a:r>
            <a:r>
              <a:rPr lang="hy-AM" sz="2800" b="1" dirty="0" smtClean="0">
                <a:solidFill>
                  <a:srgbClr val="000090"/>
                </a:solidFill>
                <a:latin typeface="Sylfaen"/>
                <a:cs typeface="Sylfaen"/>
              </a:rPr>
              <a:t>այլեր</a:t>
            </a:r>
            <a:endParaRPr lang="en-US" sz="2800" b="1" dirty="0">
              <a:solidFill>
                <a:srgbClr val="000090"/>
              </a:solidFill>
              <a:latin typeface="Sylfaen"/>
              <a:cs typeface="Sylfae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269" y="871269"/>
            <a:ext cx="8229600" cy="5011947"/>
          </a:xfrm>
        </p:spPr>
        <p:txBody>
          <a:bodyPr>
            <a:noAutofit/>
          </a:bodyPr>
          <a:lstStyle/>
          <a:p>
            <a:pPr marL="324000">
              <a:spcBef>
                <a:spcPts val="1200"/>
              </a:spcBef>
              <a:buClr>
                <a:srgbClr val="008000"/>
              </a:buClr>
              <a:buSzPct val="129000"/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ՋՌՀԿ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Մագիստրոսական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ծրագիր</a:t>
            </a:r>
            <a:endParaRPr lang="en-US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marL="756000">
              <a:spcBef>
                <a:spcPts val="1200"/>
              </a:spcBef>
              <a:buClr>
                <a:srgbClr val="008000"/>
              </a:buClr>
              <a:buSzPct val="129000"/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	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Դասախոսների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վերապատրաստում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ՅՈՒՆԵՍԿՕ –ի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Ջրային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կրթության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ինստիտուտ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(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UNESCO - 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IHE  Institute for Water Education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)</a:t>
            </a:r>
            <a:endParaRPr lang="en-US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marL="324000">
              <a:spcBef>
                <a:spcPts val="1200"/>
              </a:spcBef>
              <a:buClr>
                <a:srgbClr val="008000"/>
              </a:buClr>
              <a:buSzPct val="129000"/>
              <a:buFont typeface="Arial" pitchFamily="34" charset="0"/>
              <a:buChar char="•"/>
            </a:pP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Գետերի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կենսաբանական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մոնիտորինգի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վերաբերյալ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վերապատրաստում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և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դաշտային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ուսուցում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դպրոցների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ուսուցիչների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և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աշակերտների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համար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`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համագործակցություն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GIZ –ի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հետ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 (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մարտ-ապրիլ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, 2014թ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.)</a:t>
            </a:r>
          </a:p>
          <a:p>
            <a:pPr marL="324000">
              <a:spcBef>
                <a:spcPts val="1200"/>
              </a:spcBef>
              <a:buClr>
                <a:srgbClr val="008000"/>
              </a:buClr>
              <a:buSzPct val="129000"/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ՌԳՊ և ԱԳՊ</a:t>
            </a:r>
          </a:p>
          <a:p>
            <a:pPr marL="324000">
              <a:spcBef>
                <a:spcPts val="1200"/>
              </a:spcBef>
              <a:buClr>
                <a:srgbClr val="008000"/>
              </a:buClr>
              <a:buSzPct val="129000"/>
              <a:buFont typeface="Arial" pitchFamily="34" charset="0"/>
              <a:buChar char="•"/>
            </a:pP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Ղեկավար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հանձնախմբի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հանդիպում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(</a:t>
            </a:r>
            <a:r>
              <a:rPr lang="en-US" sz="2200" dirty="0" err="1" smtClean="0">
                <a:solidFill>
                  <a:srgbClr val="000090"/>
                </a:solidFill>
                <a:latin typeface="Sylfaen"/>
                <a:cs typeface="Sylfaen"/>
              </a:rPr>
              <a:t>մայիսի</a:t>
            </a:r>
            <a:r>
              <a:rPr lang="en-US" sz="2200" dirty="0" smtClean="0">
                <a:solidFill>
                  <a:srgbClr val="000090"/>
                </a:solidFill>
                <a:latin typeface="Sylfaen"/>
                <a:cs typeface="Sylfaen"/>
              </a:rPr>
              <a:t> 20-22, 2014թ.)</a:t>
            </a:r>
          </a:p>
          <a:p>
            <a:pPr marL="324000">
              <a:spcBef>
                <a:spcPts val="1200"/>
              </a:spcBef>
              <a:buClr>
                <a:srgbClr val="008000"/>
              </a:buClr>
              <a:buSzPct val="129000"/>
              <a:buFont typeface="Arial" pitchFamily="34" charset="0"/>
              <a:buChar char="•"/>
            </a:pPr>
            <a:endParaRPr lang="en-US" sz="2200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</a:pPr>
            <a:endParaRPr lang="en-US" sz="2000" dirty="0" smtClean="0">
              <a:solidFill>
                <a:srgbClr val="000090"/>
              </a:solidFill>
              <a:latin typeface="Sylfaen"/>
              <a:cs typeface="Sylfae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9" y="5835646"/>
            <a:ext cx="476680" cy="1022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9" y="5835973"/>
            <a:ext cx="706202" cy="821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6304" y="647260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latin typeface="Sylfaen"/>
                <a:cs typeface="Sylfaen"/>
              </a:rPr>
              <a:t>http://www.kura-aras.org</a:t>
            </a:r>
            <a:endParaRPr lang="en-US" dirty="0">
              <a:solidFill>
                <a:schemeClr val="accent1"/>
              </a:solidFill>
              <a:latin typeface="Sylfaen"/>
              <a:cs typeface="Sylfae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456" y="5835646"/>
            <a:ext cx="735321" cy="1022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56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38800"/>
            <a:ext cx="6400800" cy="1018471"/>
          </a:xfrm>
        </p:spPr>
        <p:txBody>
          <a:bodyPr>
            <a:normAutofit/>
          </a:bodyPr>
          <a:lstStyle/>
          <a:p>
            <a:r>
              <a:rPr lang="hy-AM" sz="1800" dirty="0" smtClean="0">
                <a:latin typeface="Sylfaen"/>
                <a:cs typeface="Sylfaen"/>
              </a:rPr>
              <a:t>Խնդրում ենք այցելել հետևյալ կայքը</a:t>
            </a:r>
            <a:r>
              <a:rPr lang="en-US" sz="1800" dirty="0" smtClean="0">
                <a:latin typeface="Sylfaen"/>
                <a:cs typeface="Sylfaen"/>
              </a:rPr>
              <a:t>.</a:t>
            </a:r>
          </a:p>
          <a:p>
            <a:r>
              <a:rPr lang="en-US" sz="1800" dirty="0" smtClean="0">
                <a:latin typeface="Sylfaen"/>
                <a:cs typeface="Sylfaen"/>
                <a:hlinkClick r:id="rId2"/>
              </a:rPr>
              <a:t>http://www.kura-aras.org</a:t>
            </a:r>
            <a:endParaRPr lang="en-US" sz="1800" dirty="0">
              <a:latin typeface="Sylfaen"/>
              <a:cs typeface="Sylfae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05" y="-13806"/>
            <a:ext cx="9289516" cy="2345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099" y="5835973"/>
            <a:ext cx="706202" cy="821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29" y="5638801"/>
            <a:ext cx="566804" cy="12156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4207" y="4170835"/>
            <a:ext cx="363272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y-AM" sz="2400" b="1" dirty="0" smtClean="0">
                <a:solidFill>
                  <a:srgbClr val="000090"/>
                </a:solidFill>
                <a:latin typeface="Sylfaen"/>
                <a:cs typeface="Sylfaen"/>
              </a:rPr>
              <a:t>ՇՆՈՐՀԱԿԱԼՈՒԹՅՈՒՆ</a:t>
            </a:r>
            <a:endParaRPr lang="en-US" sz="2400" b="1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algn="ctr"/>
            <a:endParaRPr lang="en-US" b="1" dirty="0" smtClean="0">
              <a:solidFill>
                <a:srgbClr val="000090"/>
              </a:solidFill>
              <a:latin typeface="Sylfaen"/>
              <a:cs typeface="Sylfaen"/>
            </a:endParaRPr>
          </a:p>
          <a:p>
            <a:pPr algn="ctr"/>
            <a:r>
              <a:rPr lang="en-US" sz="2000" b="1" dirty="0" smtClean="0">
                <a:solidFill>
                  <a:srgbClr val="000090"/>
                </a:solidFill>
                <a:latin typeface="Sylfaen"/>
                <a:cs typeface="Sylfaen"/>
              </a:rPr>
              <a:t>lusine.taslakyan@kura-aras.org</a:t>
            </a:r>
          </a:p>
        </p:txBody>
      </p:sp>
      <p:pic>
        <p:nvPicPr>
          <p:cNvPr id="8" name="Picture 7" descr="Screen shot 2013-04-30 at 12.05.4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67" y="232545"/>
            <a:ext cx="4097715" cy="192287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19182" y="2659079"/>
            <a:ext cx="7772400" cy="989895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Sylfaen"/>
                <a:cs typeface="Sylfaen"/>
              </a:rPr>
              <a:t/>
            </a:r>
            <a:br>
              <a:rPr lang="en-US" sz="1800" dirty="0" smtClean="0">
                <a:solidFill>
                  <a:srgbClr val="000090"/>
                </a:solidFill>
                <a:latin typeface="Sylfaen"/>
                <a:cs typeface="Sylfaen"/>
              </a:rPr>
            </a:br>
            <a:r>
              <a:rPr lang="en-US" sz="1800" b="1" dirty="0">
                <a:solidFill>
                  <a:srgbClr val="000090"/>
                </a:solidFill>
                <a:latin typeface="Sylfaen"/>
                <a:cs typeface="Sylfaen"/>
              </a:rPr>
              <a:t/>
            </a:r>
            <a:br>
              <a:rPr lang="en-US" sz="1800" b="1" dirty="0">
                <a:solidFill>
                  <a:srgbClr val="000090"/>
                </a:solidFill>
                <a:latin typeface="Sylfaen"/>
                <a:cs typeface="Sylfaen"/>
              </a:rPr>
            </a:br>
            <a:r>
              <a:rPr lang="en-US" sz="1800" b="1" dirty="0" smtClean="0">
                <a:solidFill>
                  <a:srgbClr val="000090"/>
                </a:solidFill>
                <a:latin typeface="Sylfaen"/>
                <a:cs typeface="Sylfaen"/>
              </a:rPr>
              <a:t/>
            </a:r>
            <a:br>
              <a:rPr lang="en-US" sz="1800" b="1" dirty="0" smtClean="0">
                <a:solidFill>
                  <a:srgbClr val="000090"/>
                </a:solidFill>
                <a:latin typeface="Sylfaen"/>
                <a:cs typeface="Sylfaen"/>
              </a:rPr>
            </a:br>
            <a:r>
              <a:rPr lang="en-US" sz="1800" b="1" dirty="0" smtClean="0">
                <a:solidFill>
                  <a:srgbClr val="000090"/>
                </a:solidFill>
                <a:latin typeface="Sylfaen"/>
                <a:cs typeface="Sylfaen"/>
              </a:rPr>
              <a:t>ՄԱԶԾ/ԳԷՖ  </a:t>
            </a:r>
            <a:r>
              <a:rPr lang="en-US" sz="1800" b="1" dirty="0">
                <a:solidFill>
                  <a:srgbClr val="000090"/>
                </a:solidFill>
                <a:latin typeface="Sylfaen"/>
                <a:cs typeface="Sylfaen"/>
              </a:rPr>
              <a:t>“</a:t>
            </a:r>
            <a:r>
              <a:rPr lang="en-US" sz="1800" b="1" dirty="0" err="1">
                <a:solidFill>
                  <a:srgbClr val="000090"/>
                </a:solidFill>
                <a:latin typeface="Sylfaen"/>
                <a:cs typeface="Sylfaen"/>
              </a:rPr>
              <a:t>Քուռ-Արաքս</a:t>
            </a:r>
            <a:r>
              <a:rPr lang="en-US" sz="18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1800" b="1" dirty="0" err="1">
                <a:solidFill>
                  <a:srgbClr val="000090"/>
                </a:solidFill>
                <a:latin typeface="Sylfaen"/>
                <a:cs typeface="Sylfaen"/>
              </a:rPr>
              <a:t>գետավազանում</a:t>
            </a:r>
            <a:r>
              <a:rPr lang="en-US" sz="18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1800" b="1" dirty="0" err="1">
                <a:solidFill>
                  <a:srgbClr val="000090"/>
                </a:solidFill>
                <a:latin typeface="Sylfaen"/>
                <a:cs typeface="Sylfaen"/>
              </a:rPr>
              <a:t>անդրսահմանային</a:t>
            </a:r>
            <a:r>
              <a:rPr lang="en-US" sz="18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1800" b="1" dirty="0" err="1">
                <a:solidFill>
                  <a:srgbClr val="000090"/>
                </a:solidFill>
                <a:latin typeface="Sylfaen"/>
                <a:cs typeface="Sylfaen"/>
              </a:rPr>
              <a:t>դեգրադացիայի</a:t>
            </a:r>
            <a:r>
              <a:rPr lang="en-US" sz="1800" b="1" dirty="0">
                <a:solidFill>
                  <a:srgbClr val="000090"/>
                </a:solidFill>
                <a:latin typeface="Sylfaen"/>
                <a:cs typeface="Sylfaen"/>
              </a:rPr>
              <a:t> </a:t>
            </a:r>
            <a:r>
              <a:rPr lang="en-US" sz="1800" b="1" dirty="0" err="1">
                <a:solidFill>
                  <a:srgbClr val="000090"/>
                </a:solidFill>
                <a:latin typeface="Sylfaen"/>
                <a:cs typeface="Sylfaen"/>
              </a:rPr>
              <a:t>կրճատում</a:t>
            </a:r>
            <a:r>
              <a:rPr lang="en-US" sz="1800" b="1" dirty="0">
                <a:solidFill>
                  <a:srgbClr val="000090"/>
                </a:solidFill>
                <a:latin typeface="Sylfaen"/>
                <a:cs typeface="Sylfaen"/>
              </a:rPr>
              <a:t>” </a:t>
            </a:r>
            <a:r>
              <a:rPr lang="en-US" sz="1800" b="1" dirty="0" err="1" smtClean="0">
                <a:solidFill>
                  <a:srgbClr val="000090"/>
                </a:solidFill>
                <a:latin typeface="Sylfaen"/>
                <a:cs typeface="Sylfaen"/>
              </a:rPr>
              <a:t>ծրագիր</a:t>
            </a:r>
            <a:r>
              <a:rPr lang="en-US" sz="1800" b="1" dirty="0" smtClean="0">
                <a:solidFill>
                  <a:srgbClr val="000090"/>
                </a:solidFill>
                <a:latin typeface="Sylfaen"/>
                <a:cs typeface="Sylfaen"/>
              </a:rPr>
              <a:t/>
            </a:r>
            <a:br>
              <a:rPr lang="en-US" sz="1800" b="1" dirty="0" smtClean="0">
                <a:solidFill>
                  <a:srgbClr val="000090"/>
                </a:solidFill>
                <a:latin typeface="Sylfaen"/>
                <a:cs typeface="Sylfaen"/>
              </a:rPr>
            </a:br>
            <a:r>
              <a:rPr lang="en-US" sz="1800" b="1" dirty="0" smtClean="0">
                <a:solidFill>
                  <a:srgbClr val="000090"/>
                </a:solidFill>
                <a:latin typeface="Sylfaen"/>
                <a:cs typeface="Sylfaen"/>
              </a:rPr>
              <a:t/>
            </a:r>
            <a:br>
              <a:rPr lang="en-US" sz="1800" b="1" dirty="0" smtClean="0">
                <a:solidFill>
                  <a:srgbClr val="000090"/>
                </a:solidFill>
                <a:latin typeface="Sylfaen"/>
                <a:cs typeface="Sylfaen"/>
              </a:rPr>
            </a:br>
            <a:r>
              <a:rPr lang="en-US" sz="1800" dirty="0" smtClean="0">
                <a:solidFill>
                  <a:srgbClr val="000090"/>
                </a:solidFill>
                <a:latin typeface="Sylfaen"/>
                <a:cs typeface="Sylfaen"/>
              </a:rPr>
              <a:t/>
            </a:r>
            <a:br>
              <a:rPr lang="en-US" sz="1800" dirty="0" smtClean="0">
                <a:solidFill>
                  <a:srgbClr val="000090"/>
                </a:solidFill>
                <a:latin typeface="Sylfaen"/>
                <a:cs typeface="Sylfaen"/>
              </a:rPr>
            </a:br>
            <a:endParaRPr lang="en-US" sz="1800" dirty="0">
              <a:solidFill>
                <a:srgbClr val="000090"/>
              </a:solidFill>
              <a:latin typeface="Sylfaen"/>
              <a:cs typeface="Sylfa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6963</TotalTime>
  <Words>271</Words>
  <Application>Microsoft Office PowerPoint</Application>
  <PresentationFormat>On-screen Show (4:3)</PresentationFormat>
  <Paragraphs>66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ՄԱԶԾ/ԳԷՖ  “Քուռ-Արաքս գետավազանում անդրսահմանային դեգրադացիայի կրճատում” ծրագրի միջոցառումները   </vt:lpstr>
      <vt:lpstr>Ծրագրի միջոցառումները Հայաստանում </vt:lpstr>
      <vt:lpstr>Դաշտային ուսումնասիրություն Արփայի գետավազանում </vt:lpstr>
      <vt:lpstr>Նմուշառման տեղամասերը Արփայի գետավազանում </vt:lpstr>
      <vt:lpstr>Ցուցադրական ծրագիր. դաշտային ուսումնասիրություն Արփայի գետավազանում </vt:lpstr>
      <vt:lpstr>Արփայի գետավազանային կառավարման պլան </vt:lpstr>
      <vt:lpstr>Հետագա քայլեր</vt:lpstr>
      <vt:lpstr>   ՄԱԶԾ/ԳԷՖ  “Քուռ-Արաքս գետավազանում անդրսահմանային դեգրադացիայի կրճատում” ծրագիր   </vt:lpstr>
    </vt:vector>
  </TitlesOfParts>
  <Company>MTI Associates, Inc./Eco Social Solutions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Mary Matthews</dc:creator>
  <cp:lastModifiedBy>User</cp:lastModifiedBy>
  <cp:revision>212</cp:revision>
  <dcterms:created xsi:type="dcterms:W3CDTF">2013-09-12T21:24:57Z</dcterms:created>
  <dcterms:modified xsi:type="dcterms:W3CDTF">2013-12-12T10:12:50Z</dcterms:modified>
</cp:coreProperties>
</file>