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  <p:sldId id="269" r:id="rId9"/>
    <p:sldId id="270" r:id="rId10"/>
    <p:sldId id="263" r:id="rId11"/>
    <p:sldId id="265" r:id="rId12"/>
    <p:sldId id="266" r:id="rId13"/>
    <p:sldId id="267" r:id="rId14"/>
    <p:sldId id="268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66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99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6026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20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7870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34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00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4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0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3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94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9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3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5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097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EDAFA-1B14-4F65-80E9-7A6541569C1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FF395C7-26E1-4510-99FF-E4381FABC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7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bdwomenscaucus.org/wp-content/uploads/2025/10/Final-English-Policy-brief-Assessing-the-Gender-responsiveness-of-NBSAPs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mstat.a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B43CF-F582-48A8-8685-FF492B0101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9796"/>
            <a:ext cx="9144000" cy="3498979"/>
          </a:xfrm>
        </p:spPr>
        <p:txBody>
          <a:bodyPr>
            <a:noAutofit/>
          </a:bodyPr>
          <a:lstStyle/>
          <a:p>
            <a:r>
              <a:rPr lang="hy-AM" sz="3600" dirty="0"/>
              <a:t>Գենդերային հավասարության ինտեգրումը պահպանվող տարածքների և ագրոկենսաբազմազանության կառավարման մեջ՝ «ՀՀ կենսաբանական բազմազանության ազգային ռազմավարության և գործողությունների ծրագրի» շրջանակում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B575F-45D6-4374-AD55-1DA6DC569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0931" y="4907902"/>
            <a:ext cx="9287069" cy="979714"/>
          </a:xfrm>
        </p:spPr>
        <p:txBody>
          <a:bodyPr>
            <a:normAutofit/>
          </a:bodyPr>
          <a:lstStyle/>
          <a:p>
            <a:r>
              <a:rPr lang="hy-AM" dirty="0"/>
              <a:t>Էմմա Անախասյան, ՀԿՀԱԱՇՄ ՀԿ</a:t>
            </a:r>
          </a:p>
          <a:p>
            <a:r>
              <a:rPr lang="hy-AM" dirty="0"/>
              <a:t>8 մայիսի 2026թ․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5"/>
          <a:stretch/>
        </p:blipFill>
        <p:spPr>
          <a:xfrm>
            <a:off x="204961" y="5054178"/>
            <a:ext cx="6694604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16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7EDB-7778-4080-B3A3-9F94F948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y-AM" sz="3200" dirty="0"/>
              <a:t>Կանանց ընդգրկվածությունը գյուղատնտեսության մեջ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67A1A-E167-43C0-8EFC-4618BC02F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y-AM" sz="2400" dirty="0"/>
              <a:t>Կանայք</a:t>
            </a:r>
            <a:r>
              <a:rPr lang="en-US" sz="2400" dirty="0"/>
              <a:t> </a:t>
            </a:r>
            <a:r>
              <a:rPr lang="hy-AM" sz="2400" dirty="0"/>
              <a:t>համարվում են պահպանվող տարածքների մերձակա բնակավայրերի խոցելի խումբ</a:t>
            </a:r>
          </a:p>
          <a:p>
            <a:r>
              <a:rPr lang="hy-AM" sz="2400" dirty="0"/>
              <a:t>Գյուղաբնակ կանայք առանցքային են առողջ և անվտանգ սննդի աճեցման գործում</a:t>
            </a:r>
          </a:p>
          <a:p>
            <a:r>
              <a:rPr lang="hy-AM" sz="2400" dirty="0"/>
              <a:t>Կանայք պահպանում են ավանդական սորտերը և ագրոկենսաբազմազանությունը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4898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1C0BF-B98D-4FFD-9F06-CA58F28E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dirty="0"/>
              <a:t>Առաջարկություններ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3484C-10ED-4EF4-A23B-4D3BE1268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y-AM" sz="2000" dirty="0"/>
              <a:t>Պարբերաբար իրականացնել գենդերային վերլուծություններ՝ բացահայտելու համակարգային անհավասարությունները հողի, ռեսուրսների, որոշումների կայացման և օգուտների հասանելիության մեջ։</a:t>
            </a:r>
          </a:p>
          <a:p>
            <a:r>
              <a:rPr lang="hy-AM" sz="2000" dirty="0"/>
              <a:t>Ինտեգրել միջսեկտորային մոտեցումը շահառուների քարտեզագրման, կառավարման շրջանակների և կարողությունների զարգացման նախաձեռնությունների մեջ։</a:t>
            </a:r>
          </a:p>
          <a:p>
            <a:r>
              <a:rPr lang="hy-AM" sz="2000" dirty="0"/>
              <a:t>Իրազեկման ծրագրեր՝ ուղղված կանանց՝ որպես կենսաբազմազանության պահպանողներ</a:t>
            </a:r>
            <a:endParaRPr lang="en-US" sz="2000" dirty="0"/>
          </a:p>
          <a:p>
            <a:r>
              <a:rPr lang="hy-AM" sz="2000" dirty="0"/>
              <a:t>Աջակցություն կանանց կողմից առաջնորդվող ավանդական գործելակերպերին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151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71350-0F63-4ECC-BE94-CADC95AE3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dirty="0"/>
              <a:t>Առաջարկություններ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328F5-BE76-4C1F-B88E-7293241D6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y-AM" sz="2400" dirty="0"/>
              <a:t>Մշակել առանձին Գենդերային գործողությունների ծրագիր (</a:t>
            </a:r>
            <a:r>
              <a:rPr lang="en-US" sz="2400" dirty="0"/>
              <a:t>GAP</a:t>
            </a:r>
            <a:r>
              <a:rPr lang="hy-AM" sz="2400" dirty="0"/>
              <a:t>), որը կապակցված է </a:t>
            </a:r>
            <a:r>
              <a:rPr lang="en-US" sz="2400" dirty="0"/>
              <a:t>NBSAP-</a:t>
            </a:r>
            <a:r>
              <a:rPr lang="hy-AM" sz="2400" dirty="0"/>
              <a:t>ի նպատակներին և մոնիթորինգի են ենթարկվում հստակ ցուցանիշների միջոցով։</a:t>
            </a:r>
          </a:p>
          <a:p>
            <a:r>
              <a:rPr lang="hy-AM" sz="2400" dirty="0"/>
              <a:t>Ինստիտուցիոնալացնել գենդերազգայուն բյուջետավորումը կենսաբազմազանության և բնապահպանական ֆինանսավորման մեխանիզմներում։</a:t>
            </a:r>
          </a:p>
          <a:p>
            <a:r>
              <a:rPr lang="hy-AM" sz="2400" dirty="0"/>
              <a:t>Հավաքագրել և կիրառել սեռով տարանջատված տվյալներ մոնիթորինգի, գնահատման և հաշվետվության փուլերում։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874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0CFFF-F422-473E-B7E4-DE52CD41E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dirty="0"/>
              <a:t>Առաջարկություններ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A037B-3B72-4F09-9562-EA17A0DE5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y-AM" sz="2400" dirty="0"/>
              <a:t>Իրականացնել գենդերային աուդիտներ և սոցիալական ազդեցության գնահատումներ՝ քաղաքականությունների արդյունավետությունը գնահատելու համար։</a:t>
            </a:r>
          </a:p>
          <a:p>
            <a:r>
              <a:rPr lang="hy-AM" sz="2400" dirty="0"/>
              <a:t>Հատկացնել հատուկ ֆինանսական և տեխնիկական ռեսուրսներ՝ գենդերազգայուն իրականացման համար ինստիտուցիոնալ կարողությունների զարգացման նպատակով։</a:t>
            </a:r>
          </a:p>
          <a:p>
            <a:r>
              <a:rPr lang="hy-AM" sz="2400" dirty="0"/>
              <a:t>Ընդունել ագրոէկոլոգիական գործելակերպեր պահպանվող տարածքների բուֆերային գոտիներում։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3146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6E7C7-7AC8-42E4-ACB0-A20177F8D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dirty="0"/>
              <a:t>Առաջարկություններ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0DB0C-AFDB-4EC0-9C59-5C0F4C176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y-AM" sz="2400" dirty="0"/>
              <a:t>Աստիճանաբար դադարեցնել վտանգավոր պեստիցիդների օգտագործումը (ներառյալ՝ </a:t>
            </a:r>
            <a:r>
              <a:rPr lang="en-US" sz="2400" dirty="0"/>
              <a:t>PFAS-</a:t>
            </a:r>
            <a:r>
              <a:rPr lang="hy-AM" sz="2400" dirty="0"/>
              <a:t>ի հետ կապված ռիսկերը, որտեղ կիրառելի է)։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6140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E3E9-A633-4E44-91DF-E5FCD5E3F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5210"/>
          </a:xfrm>
        </p:spPr>
        <p:txBody>
          <a:bodyPr/>
          <a:lstStyle/>
          <a:p>
            <a:pPr algn="ctr"/>
            <a:r>
              <a:rPr lang="hy-AM" dirty="0"/>
              <a:t>Շնորհակալություն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335" y="2321242"/>
            <a:ext cx="70770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2B3DD-D8B5-480E-A39B-2CAD09F8E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dirty="0"/>
              <a:t>Նախաբան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7A5DD-F943-4D13-9C6B-84D51A597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y-AM" sz="2000" dirty="0"/>
              <a:t>Կանանց դերերն ու պարտականությունները հաճախ նրանց դնում են բնության հետ անմիջական շփման մեջ, և այդ պատճառով նրանք կարող են ունենալ հարուստ գիտելիքներ տեղական տեսակների, դրանց կիրառության և կառավարման վերաբերյալ։ </a:t>
            </a:r>
            <a:endParaRPr lang="en-US" sz="2000" dirty="0"/>
          </a:p>
          <a:p>
            <a:r>
              <a:rPr lang="hy-AM" sz="2000" dirty="0"/>
              <a:t>«Կունմին-Մոնրեալի գլոբալ կենսաբազմազանության շրջանակ»-ի </a:t>
            </a:r>
            <a:r>
              <a:rPr lang="en-US" sz="2000" dirty="0"/>
              <a:t>C </a:t>
            </a:r>
            <a:r>
              <a:rPr lang="hy-AM" sz="2000" dirty="0"/>
              <a:t>բաժինը՝ ներառում է գենդերին վերաբերող բաժին</a:t>
            </a:r>
            <a:r>
              <a:rPr lang="en-US" sz="2000" dirty="0"/>
              <a:t> (T22, T23)</a:t>
            </a:r>
            <a:r>
              <a:rPr lang="hy-AM" sz="2000" dirty="0"/>
              <a:t> և նշում է, որ շրջանակի հաջող իրականացումը կախված է գենդերային հավասարության ապահովումից, կանանց և աղջիկների հզորացումից, ինչպես նաև անհավասարությունների նվազեցումից։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2679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EB71D-77C6-48AD-9F73-4AC73F239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dirty="0"/>
              <a:t>Գենդերային ինտեգրում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46D0235-048A-4A65-A97B-1A73FD4A3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835" y="1354785"/>
            <a:ext cx="7311234" cy="52178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D98748-AC20-4EAD-A9B7-A55980A4D407}"/>
              </a:ext>
            </a:extLst>
          </p:cNvPr>
          <p:cNvSpPr txBox="1"/>
          <p:nvPr/>
        </p:nvSpPr>
        <p:spPr>
          <a:xfrm>
            <a:off x="7400925" y="4667249"/>
            <a:ext cx="4467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A CBD Women’s Caucus &amp; IUCN </a:t>
            </a:r>
            <a:endParaRPr lang="hy-AM" dirty="0"/>
          </a:p>
          <a:p>
            <a:r>
              <a:rPr lang="en-US" dirty="0"/>
              <a:t>Policy brief - October 2025</a:t>
            </a:r>
            <a:r>
              <a:rPr lang="hy-AM" dirty="0"/>
              <a:t>։ </a:t>
            </a:r>
            <a:r>
              <a:rPr lang="en-US" dirty="0">
                <a:hlinkClick r:id="rId3"/>
              </a:rPr>
              <a:t>https://cbdwomenscaucus.org/wp-content/uploads/2025/10/Final-English-Policy-brief-Assessing-the-Gender-responsiveness-of-NBSAPs.pdf</a:t>
            </a:r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833768-6E2D-488A-BF3A-9032EC7E8348}"/>
              </a:ext>
            </a:extLst>
          </p:cNvPr>
          <p:cNvSpPr txBox="1"/>
          <p:nvPr/>
        </p:nvSpPr>
        <p:spPr>
          <a:xfrm>
            <a:off x="8014996" y="1940767"/>
            <a:ext cx="3234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y-AM" dirty="0"/>
              <a:t>2025թ</a:t>
            </a:r>
            <a:r>
              <a:rPr lang="en-US" dirty="0"/>
              <a:t>.</a:t>
            </a:r>
            <a:r>
              <a:rPr lang="hy-AM" dirty="0"/>
              <a:t> ապրիլին ներկայացված </a:t>
            </a:r>
            <a:r>
              <a:rPr lang="en-US" dirty="0"/>
              <a:t>13</a:t>
            </a:r>
            <a:r>
              <a:rPr lang="hy-AM" dirty="0"/>
              <a:t> </a:t>
            </a:r>
            <a:r>
              <a:rPr lang="en-US" dirty="0"/>
              <a:t>NBSAP-</a:t>
            </a:r>
            <a:r>
              <a:rPr lang="hy-AM" dirty="0"/>
              <a:t>ների ուսումնասիրության հիման վրա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73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D21FC-7D24-425A-B112-584E7D5F2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y-AM" b="1" dirty="0"/>
              <a:t>ԿԵՆՍԱԲԱԶՄԱԶԱՆՈՒԹՅԱՆ ԱԶԳԱՅԻՆ ՌԱԶՄԱՎԱՐՈՒԹՅՈՒՆ</a:t>
            </a:r>
            <a:r>
              <a:rPr lang="en-US" b="1" dirty="0"/>
              <a:t> </a:t>
            </a:r>
            <a:r>
              <a:rPr lang="ru-RU" b="1" dirty="0"/>
              <a:t>(2025-2030)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7BFA7-7E6C-4BC6-820B-BFE8169D7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hy-AM" sz="2400" dirty="0"/>
              <a:t>5․ ԳՈՐԾՈՂՈՒԹՅՈՒՆՆԵՐԻ ԾՐԱԳԻՐԸ ներառում է գենդերին ուղղված հետևյալ գործողությունները․</a:t>
            </a:r>
          </a:p>
          <a:p>
            <a:pPr lvl="0"/>
            <a:r>
              <a:rPr lang="hy-AM" sz="2400" dirty="0"/>
              <a:t>Կետ 15․ Կենսաբազմազանության և էկոհամակարգերի պահպանության, բարելավման, խախտված կենսամիջավայրերի վերականգնման ազգային նպատակներ և խնդիրներ․</a:t>
            </a:r>
          </a:p>
          <a:p>
            <a:pPr marL="1147763" indent="0"/>
            <a:r>
              <a:rPr lang="hy-AM" sz="2400" dirty="0"/>
              <a:t>Ենթակետ 30, այն է կենսաբազմազանության պահպանման ոլորտում ապահովել գենդերային հավասարությունը։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711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19685-7E7A-4172-B766-1EF1EF309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y-AM" b="1" dirty="0"/>
              <a:t>ԿԵՆՍԱԲԱԶՄԱԶԱՆՈՒԹՅԱՆ ԱԶԳԱՅԻՆ ՌԱԶՄԱՎԱՐՈՒԹՅՈՒՆ</a:t>
            </a:r>
            <a:r>
              <a:rPr lang="en-US" b="1" dirty="0"/>
              <a:t> </a:t>
            </a:r>
            <a:r>
              <a:rPr lang="ru-RU" b="1" dirty="0"/>
              <a:t>(2025-2030)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FDC4B-970E-4A08-9533-A2CB777F5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y-AM" sz="2800" dirty="0"/>
              <a:t>Կետ19․Կենսաբազմազանության կառավարման արդյունավետությունը և ֆինանսավորումը․</a:t>
            </a:r>
          </a:p>
          <a:p>
            <a:pPr marL="855663" indent="-393700"/>
            <a:r>
              <a:rPr lang="hy-AM" sz="2800" dirty="0"/>
              <a:t>Ենթակետ 6․ համայնքային կառավարման ուժեղացումը, շահագրգիռ կողմերի ներգրավման ապահովումը, գենդերային հավասարության խթանումը։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0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D361D-A42F-401A-962F-8254C1FD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y-AM" sz="3200" b="1" dirty="0"/>
              <a:t>ՀՀ ԿԵՆՍԱԲԱԶՄԱԶԱՆՈՒԹՅԱՆ 2025-2030 ԹԹ․ ԳՈՐԾՈՂՈՒԹՅՈՒՆՆԵՐԻ ԱԶԳԱՅԻՆ ԾՐԱԳԻՐ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06E88-0D2D-488C-A492-DA6733AF8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ԱՐՄ Թ30: </a:t>
            </a:r>
            <a:r>
              <a:rPr lang="en-GB" sz="2400" b="1" dirty="0" err="1"/>
              <a:t>Ապահովել</a:t>
            </a:r>
            <a:r>
              <a:rPr lang="en-GB" sz="2400" b="1" dirty="0"/>
              <a:t> </a:t>
            </a:r>
            <a:r>
              <a:rPr lang="en-GB" sz="2400" b="1" dirty="0" err="1"/>
              <a:t>գենդերային</a:t>
            </a:r>
            <a:r>
              <a:rPr lang="en-GB" sz="2400" b="1" dirty="0"/>
              <a:t> </a:t>
            </a:r>
            <a:r>
              <a:rPr lang="en-GB" sz="2400" b="1" dirty="0" err="1"/>
              <a:t>հավասարությունը</a:t>
            </a:r>
            <a:endParaRPr lang="en-US" sz="2400" dirty="0"/>
          </a:p>
          <a:p>
            <a:r>
              <a:rPr lang="en-GB" sz="2400" i="1" dirty="0" err="1"/>
              <a:t>Մինչև</a:t>
            </a:r>
            <a:r>
              <a:rPr lang="en-GB" sz="2400" i="1" dirty="0"/>
              <a:t> 2030 թ</a:t>
            </a:r>
            <a:r>
              <a:rPr lang="ru-RU" sz="2400" i="1" dirty="0"/>
              <a:t>․ </a:t>
            </a:r>
            <a:r>
              <a:rPr lang="en-GB" sz="2400" i="1" dirty="0" err="1"/>
              <a:t>ապահովել</a:t>
            </a:r>
            <a:r>
              <a:rPr lang="en-GB" sz="2400" i="1" dirty="0"/>
              <a:t> </a:t>
            </a:r>
            <a:r>
              <a:rPr lang="en-GB" sz="2400" i="1" dirty="0" err="1"/>
              <a:t>գենդերային</a:t>
            </a:r>
            <a:r>
              <a:rPr lang="en-GB" sz="2400" i="1" dirty="0"/>
              <a:t> </a:t>
            </a:r>
            <a:r>
              <a:rPr lang="en-GB" sz="2400" i="1" dirty="0" err="1"/>
              <a:t>հավասարակշռված</a:t>
            </a:r>
            <a:r>
              <a:rPr lang="en-GB" sz="2400" i="1" dirty="0"/>
              <a:t> </a:t>
            </a:r>
            <a:r>
              <a:rPr lang="en-GB" sz="2400" i="1" dirty="0" err="1"/>
              <a:t>որոշումների</a:t>
            </a:r>
            <a:r>
              <a:rPr lang="en-GB" sz="2400" i="1" dirty="0"/>
              <a:t> </a:t>
            </a:r>
            <a:r>
              <a:rPr lang="en-GB" sz="2400" i="1" dirty="0" err="1"/>
              <a:t>ընդունումը</a:t>
            </a:r>
            <a:r>
              <a:rPr lang="en-GB" sz="2400" i="1" dirty="0"/>
              <a:t> և </a:t>
            </a:r>
            <a:r>
              <a:rPr lang="en-GB" sz="2400" i="1" dirty="0" err="1"/>
              <a:t>խթանել</a:t>
            </a:r>
            <a:r>
              <a:rPr lang="en-GB" sz="2400" i="1" dirty="0"/>
              <a:t> </a:t>
            </a:r>
            <a:r>
              <a:rPr lang="en-GB" sz="2400" i="1" dirty="0" err="1"/>
              <a:t>կանանց</a:t>
            </a:r>
            <a:r>
              <a:rPr lang="en-GB" sz="2400" i="1" dirty="0"/>
              <a:t> </a:t>
            </a:r>
            <a:r>
              <a:rPr lang="en-GB" sz="2400" i="1" dirty="0" err="1"/>
              <a:t>առաջնորդությունը</a:t>
            </a:r>
            <a:r>
              <a:rPr lang="en-GB" sz="2400" i="1" dirty="0"/>
              <a:t> և </a:t>
            </a:r>
            <a:r>
              <a:rPr lang="en-GB" sz="2400" i="1" dirty="0" err="1"/>
              <a:t>ներկայացվածությունը</a:t>
            </a:r>
            <a:r>
              <a:rPr lang="en-GB" sz="2400" i="1" dirty="0"/>
              <a:t> </a:t>
            </a:r>
            <a:r>
              <a:rPr lang="en-GB" sz="2400" i="1" dirty="0" err="1"/>
              <a:t>կենսաբազմազանության</a:t>
            </a:r>
            <a:r>
              <a:rPr lang="en-GB" sz="2400" i="1" dirty="0"/>
              <a:t> </a:t>
            </a:r>
            <a:r>
              <a:rPr lang="en-GB" sz="2400" i="1" dirty="0" err="1"/>
              <a:t>պահպանության</a:t>
            </a:r>
            <a:r>
              <a:rPr lang="en-GB" sz="2400" i="1" dirty="0"/>
              <a:t> </a:t>
            </a:r>
            <a:r>
              <a:rPr lang="en-GB" sz="2400" i="1" dirty="0" err="1"/>
              <a:t>ոլորտում</a:t>
            </a:r>
            <a:r>
              <a:rPr lang="en-GB" sz="2400" i="1" dirty="0"/>
              <a:t>:</a:t>
            </a:r>
            <a:endParaRPr lang="hy-AM" sz="2400" i="1" dirty="0"/>
          </a:p>
        </p:txBody>
      </p:sp>
    </p:spTree>
    <p:extLst>
      <p:ext uri="{BB962C8B-B14F-4D97-AF65-F5344CB8AC3E}">
        <p14:creationId xmlns:p14="http://schemas.microsoft.com/office/powerpoint/2010/main" val="1512296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CC33-C679-48EC-9C93-9C03F96DB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y-AM" sz="3200" b="1" dirty="0"/>
              <a:t>ՀՀ ԿԵՆՍԱԲԱԶՄԱԶԱՆՈՒԹՅԱՆ 2025-2030 ԹԹ․ ԳՈՐԾՈՂՈՒԹՅՈՒՆՆԵՐԻ ԱԶԳԱՅԻՆ ԾՐԱԳԻՐ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BA126-B8A8-47F7-9507-AD252F28A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30.1 </a:t>
            </a:r>
            <a:r>
              <a:rPr lang="en-GB" sz="2000" dirty="0" err="1"/>
              <a:t>Իրականացնել</a:t>
            </a:r>
            <a:r>
              <a:rPr lang="en-GB" sz="2000" dirty="0"/>
              <a:t> </a:t>
            </a:r>
            <a:r>
              <a:rPr lang="en-GB" sz="2000" dirty="0" err="1"/>
              <a:t>կենսաբազմազանության</a:t>
            </a:r>
            <a:r>
              <a:rPr lang="en-GB" sz="2000" dirty="0"/>
              <a:t> </a:t>
            </a:r>
            <a:r>
              <a:rPr lang="en-GB" sz="2000" dirty="0" err="1"/>
              <a:t>ոլորտում</a:t>
            </a:r>
            <a:r>
              <a:rPr lang="en-GB" sz="2000" dirty="0"/>
              <a:t> </a:t>
            </a:r>
            <a:r>
              <a:rPr lang="en-GB" sz="2000" dirty="0" err="1"/>
              <a:t>կանանց</a:t>
            </a:r>
            <a:r>
              <a:rPr lang="en-GB" sz="2000" dirty="0"/>
              <a:t> </a:t>
            </a:r>
            <a:r>
              <a:rPr lang="en-GB" sz="2000" dirty="0" err="1"/>
              <a:t>մասնակցությունը</a:t>
            </a:r>
            <a:r>
              <a:rPr lang="en-GB" sz="2000" dirty="0"/>
              <a:t> </a:t>
            </a:r>
            <a:r>
              <a:rPr lang="en-GB" sz="2000" dirty="0" err="1"/>
              <a:t>խոչընդոտող</a:t>
            </a:r>
            <a:r>
              <a:rPr lang="en-GB" sz="2000" dirty="0"/>
              <a:t> </a:t>
            </a:r>
            <a:r>
              <a:rPr lang="en-GB" sz="2000" dirty="0" err="1"/>
              <a:t>իրավական</a:t>
            </a:r>
            <a:r>
              <a:rPr lang="en-GB" sz="2000" dirty="0"/>
              <a:t> </a:t>
            </a:r>
            <a:r>
              <a:rPr lang="en-GB" sz="2000" dirty="0" err="1"/>
              <a:t>բացերի</a:t>
            </a:r>
            <a:r>
              <a:rPr lang="en-GB" sz="2000" dirty="0"/>
              <a:t> և </a:t>
            </a:r>
            <a:r>
              <a:rPr lang="en-GB" sz="2000" dirty="0" err="1"/>
              <a:t>ինստիտուցիոնալ</a:t>
            </a:r>
            <a:r>
              <a:rPr lang="en-GB" sz="2000" dirty="0"/>
              <a:t> </a:t>
            </a:r>
            <a:r>
              <a:rPr lang="en-GB" sz="2000" dirty="0" err="1"/>
              <a:t>կարողությունների</a:t>
            </a:r>
            <a:r>
              <a:rPr lang="en-GB" sz="2000" dirty="0"/>
              <a:t> </a:t>
            </a:r>
            <a:r>
              <a:rPr lang="en-GB" sz="2000" dirty="0" err="1"/>
              <a:t>վերլուծություն</a:t>
            </a:r>
            <a:r>
              <a:rPr lang="en-GB" sz="2000" dirty="0"/>
              <a:t>։</a:t>
            </a:r>
            <a:endParaRPr lang="hy-AM" sz="2000" dirty="0"/>
          </a:p>
          <a:p>
            <a:r>
              <a:rPr lang="en-GB" sz="2000" dirty="0"/>
              <a:t>30.2 </a:t>
            </a:r>
            <a:r>
              <a:rPr lang="en-GB" sz="2000" dirty="0" err="1"/>
              <a:t>Ներդնել</a:t>
            </a:r>
            <a:r>
              <a:rPr lang="en-GB" sz="2000" dirty="0"/>
              <a:t> </a:t>
            </a:r>
            <a:r>
              <a:rPr lang="en-GB" sz="2000" dirty="0" err="1"/>
              <a:t>բնության</a:t>
            </a:r>
            <a:r>
              <a:rPr lang="en-GB" sz="2000" dirty="0"/>
              <a:t> </a:t>
            </a:r>
            <a:r>
              <a:rPr lang="en-GB" sz="2000" dirty="0" err="1"/>
              <a:t>հատուկ</a:t>
            </a:r>
            <a:r>
              <a:rPr lang="en-GB" sz="2000" dirty="0"/>
              <a:t> </a:t>
            </a:r>
            <a:r>
              <a:rPr lang="en-GB" sz="2000" dirty="0" err="1"/>
              <a:t>պահպանվող</a:t>
            </a:r>
            <a:r>
              <a:rPr lang="en-GB" sz="2000" dirty="0"/>
              <a:t> </a:t>
            </a:r>
            <a:r>
              <a:rPr lang="en-GB" sz="2000" dirty="0" err="1"/>
              <a:t>տարածքներում</a:t>
            </a:r>
            <a:r>
              <a:rPr lang="en-GB" sz="2000" dirty="0"/>
              <a:t> և </a:t>
            </a:r>
            <a:r>
              <a:rPr lang="en-GB" sz="2000" dirty="0" err="1"/>
              <a:t>էկոպարեկային</a:t>
            </a:r>
            <a:r>
              <a:rPr lang="en-GB" sz="2000" dirty="0"/>
              <a:t> </a:t>
            </a:r>
            <a:r>
              <a:rPr lang="en-GB" sz="2000" dirty="0" err="1"/>
              <a:t>ծառայությունում</a:t>
            </a:r>
            <a:r>
              <a:rPr lang="en-GB" sz="2000" dirty="0"/>
              <a:t> </a:t>
            </a:r>
            <a:r>
              <a:rPr lang="en-GB" sz="2000" dirty="0" err="1"/>
              <a:t>կանանց</a:t>
            </a:r>
            <a:r>
              <a:rPr lang="en-GB" sz="2000" dirty="0"/>
              <a:t> </a:t>
            </a:r>
            <a:r>
              <a:rPr lang="en-GB" sz="2000" dirty="0" err="1"/>
              <a:t>մասնակցության</a:t>
            </a:r>
            <a:r>
              <a:rPr lang="en-GB" sz="2000" dirty="0"/>
              <a:t> </a:t>
            </a:r>
            <a:r>
              <a:rPr lang="en-GB" sz="2000" dirty="0" err="1"/>
              <a:t>խթաններ</a:t>
            </a:r>
            <a:r>
              <a:rPr lang="en-GB" sz="2000" dirty="0"/>
              <a:t> և </a:t>
            </a:r>
            <a:r>
              <a:rPr lang="en-GB" sz="2000" dirty="0" err="1"/>
              <a:t>կանանց</a:t>
            </a:r>
            <a:r>
              <a:rPr lang="en-GB" sz="2000" dirty="0"/>
              <a:t> </a:t>
            </a:r>
            <a:r>
              <a:rPr lang="en-GB" sz="2000" dirty="0" err="1"/>
              <a:t>մասնակցությունը</a:t>
            </a:r>
            <a:r>
              <a:rPr lang="en-GB" sz="2000" dirty="0"/>
              <a:t> </a:t>
            </a:r>
            <a:r>
              <a:rPr lang="en-GB" sz="2000" dirty="0" err="1"/>
              <a:t>խրախուսող</a:t>
            </a:r>
            <a:r>
              <a:rPr lang="en-GB" sz="2000" dirty="0"/>
              <a:t> </a:t>
            </a:r>
            <a:r>
              <a:rPr lang="en-GB" sz="2000" dirty="0" err="1"/>
              <a:t>իրավական</a:t>
            </a:r>
            <a:r>
              <a:rPr lang="en-GB" sz="2000" dirty="0"/>
              <a:t> </a:t>
            </a:r>
            <a:r>
              <a:rPr lang="en-GB" sz="2000" dirty="0" err="1"/>
              <a:t>կարգավորումներ</a:t>
            </a:r>
            <a:r>
              <a:rPr lang="en-GB" sz="2000" dirty="0"/>
              <a:t>։</a:t>
            </a:r>
            <a:endParaRPr lang="hy-AM" sz="2000" dirty="0"/>
          </a:p>
          <a:p>
            <a:r>
              <a:rPr lang="en-GB" sz="2000" dirty="0"/>
              <a:t>30.3 </a:t>
            </a:r>
            <a:r>
              <a:rPr lang="en-GB" sz="2000" dirty="0" err="1"/>
              <a:t>Խթանել</a:t>
            </a:r>
            <a:r>
              <a:rPr lang="en-GB" sz="2000" dirty="0"/>
              <a:t> </a:t>
            </a:r>
            <a:r>
              <a:rPr lang="en-GB" sz="2000" dirty="0" err="1"/>
              <a:t>կենսաբազմազանության</a:t>
            </a:r>
            <a:r>
              <a:rPr lang="en-GB" sz="2000" dirty="0"/>
              <a:t> </a:t>
            </a:r>
            <a:r>
              <a:rPr lang="en-GB" sz="2000" dirty="0" err="1"/>
              <a:t>վերաբերյալ</a:t>
            </a:r>
            <a:r>
              <a:rPr lang="en-GB" sz="2000" dirty="0"/>
              <a:t> </a:t>
            </a:r>
            <a:r>
              <a:rPr lang="en-GB" sz="2000" dirty="0" err="1"/>
              <a:t>ավանդական</a:t>
            </a:r>
            <a:r>
              <a:rPr lang="en-GB" sz="2000" dirty="0"/>
              <a:t> </a:t>
            </a:r>
            <a:r>
              <a:rPr lang="en-GB" sz="2000" dirty="0" err="1"/>
              <a:t>գիտելիքի</a:t>
            </a:r>
            <a:r>
              <a:rPr lang="en-GB" sz="2000" dirty="0"/>
              <a:t> </a:t>
            </a:r>
            <a:r>
              <a:rPr lang="en-GB" sz="2000" dirty="0" err="1"/>
              <a:t>պահպանում</a:t>
            </a:r>
            <a:r>
              <a:rPr lang="en-GB" sz="2000" dirty="0"/>
              <a:t> և </a:t>
            </a:r>
            <a:r>
              <a:rPr lang="en-GB" sz="2000" dirty="0" err="1"/>
              <a:t>տարածում</a:t>
            </a:r>
            <a:r>
              <a:rPr lang="en-GB" sz="2000" dirty="0"/>
              <a:t>, </a:t>
            </a:r>
            <a:r>
              <a:rPr lang="en-GB" sz="2000" dirty="0" err="1"/>
              <a:t>որի</a:t>
            </a:r>
            <a:r>
              <a:rPr lang="en-GB" sz="2000" dirty="0"/>
              <a:t> </a:t>
            </a:r>
            <a:r>
              <a:rPr lang="en-GB" sz="2000" dirty="0" err="1"/>
              <a:t>հիմնական</a:t>
            </a:r>
            <a:r>
              <a:rPr lang="en-GB" sz="2000" dirty="0"/>
              <a:t> </a:t>
            </a:r>
            <a:r>
              <a:rPr lang="en-GB" sz="2000" dirty="0" err="1"/>
              <a:t>կրողները</a:t>
            </a:r>
            <a:r>
              <a:rPr lang="en-GB" sz="2000" dirty="0"/>
              <a:t> </a:t>
            </a:r>
            <a:r>
              <a:rPr lang="en-GB" sz="2000" dirty="0" err="1"/>
              <a:t>կանայք</a:t>
            </a:r>
            <a:r>
              <a:rPr lang="en-GB" sz="2000" dirty="0"/>
              <a:t> </a:t>
            </a:r>
            <a:r>
              <a:rPr lang="en-GB" sz="2000" dirty="0" err="1"/>
              <a:t>են</a:t>
            </a:r>
            <a:r>
              <a:rPr lang="en-GB" sz="2000" dirty="0"/>
              <a:t>։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4429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83257-AA08-40F1-A9F9-D1DBEBEFD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3087"/>
          </a:xfrm>
        </p:spPr>
        <p:txBody>
          <a:bodyPr>
            <a:normAutofit/>
          </a:bodyPr>
          <a:lstStyle/>
          <a:p>
            <a:r>
              <a:rPr lang="hy-AM" dirty="0"/>
              <a:t>Կանանց ընդգրկվածությունը գյուղատնտեսության մեջ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691293-1656-4AC2-94A3-3ECD2D54C4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482" y="1768851"/>
            <a:ext cx="10719318" cy="44733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135555-A456-4C12-A3D3-D35C8BA81960}"/>
              </a:ext>
            </a:extLst>
          </p:cNvPr>
          <p:cNvSpPr txBox="1"/>
          <p:nvPr/>
        </p:nvSpPr>
        <p:spPr>
          <a:xfrm>
            <a:off x="838200" y="6354147"/>
            <a:ext cx="7787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Source: www.armstat.am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2021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2B56E-D182-4FD6-8A93-B7B6B24BF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dirty="0"/>
              <a:t>Կանանց ընդգրկվածությունը գյուղատնտեսության մեջ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AAA7C-7848-4958-84FF-E90B90A2E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201195" cy="3846921"/>
          </a:xfrm>
        </p:spPr>
        <p:txBody>
          <a:bodyPr>
            <a:normAutofit/>
          </a:bodyPr>
          <a:lstStyle/>
          <a:p>
            <a:r>
              <a:rPr lang="hy-AM" sz="2400" dirty="0"/>
              <a:t>Կանանց հիմնական մասը </a:t>
            </a:r>
            <a:r>
              <a:rPr lang="en-US" sz="2400" dirty="0"/>
              <a:t>(82.1%) </a:t>
            </a:r>
            <a:r>
              <a:rPr lang="hy-AM" sz="2400" dirty="0"/>
              <a:t>աշխատում է ոչ ֆորմալ ձևով</a:t>
            </a:r>
            <a:r>
              <a:rPr lang="en-US" sz="2400" dirty="0"/>
              <a:t> (FAO, 2018)</a:t>
            </a:r>
          </a:p>
          <a:p>
            <a:r>
              <a:rPr lang="hy-AM" sz="2400" dirty="0"/>
              <a:t>Կանայք ունեն էկոլոգիական գիտելիքներ</a:t>
            </a:r>
          </a:p>
          <a:p>
            <a:r>
              <a:rPr lang="hy-AM" sz="2400" dirty="0"/>
              <a:t>Գյուղական կանայք էկոհամակարգերի հիմնական օգտվողներն են</a:t>
            </a:r>
            <a:endParaRPr lang="en-US" sz="2400" dirty="0"/>
          </a:p>
          <a:p>
            <a:r>
              <a:rPr lang="hy-AM" sz="2400" dirty="0"/>
              <a:t>Վայրի աճող բույսերի, հատապտուղների, սնկերի և դեղաբույսերի հավաքում</a:t>
            </a:r>
          </a:p>
        </p:txBody>
      </p:sp>
    </p:spTree>
    <p:extLst>
      <p:ext uri="{BB962C8B-B14F-4D97-AF65-F5344CB8AC3E}">
        <p14:creationId xmlns:p14="http://schemas.microsoft.com/office/powerpoint/2010/main" val="410397606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553</TotalTime>
  <Words>529</Words>
  <Application>Microsoft Office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Facet</vt:lpstr>
      <vt:lpstr>Գենդերային հավասարության ինտեգրումը պահպանվող տարածքների և ագրոկենսաբազմազանության կառավարման մեջ՝ «ՀՀ կենսաբանական բազմազանության ազգային ռազմավարության և գործողությունների ծրագրի» շրջանակում</vt:lpstr>
      <vt:lpstr>Նախաբան</vt:lpstr>
      <vt:lpstr>Գենդերային ինտեգրում</vt:lpstr>
      <vt:lpstr>ԿԵՆՍԱԲԱԶՄԱԶԱՆՈՒԹՅԱՆ ԱԶԳԱՅԻՆ ՌԱԶՄԱՎԱՐՈՒԹՅՈՒՆ (2025-2030)</vt:lpstr>
      <vt:lpstr>ԿԵՆՍԱԲԱԶՄԱԶԱՆՈՒԹՅԱՆ ԱԶԳԱՅԻՆ ՌԱԶՄԱՎԱՐՈՒԹՅՈՒՆ (2025-2030)</vt:lpstr>
      <vt:lpstr>ՀՀ ԿԵՆՍԱԲԱԶՄԱԶԱՆՈՒԹՅԱՆ 2025-2030 ԹԹ․ ԳՈՐԾՈՂՈՒԹՅՈՒՆՆԵՐԻ ԱԶԳԱՅԻՆ ԾՐԱԳԻՐ</vt:lpstr>
      <vt:lpstr>ՀՀ ԿԵՆՍԱԲԱԶՄԱԶԱՆՈՒԹՅԱՆ 2025-2030 ԹԹ․ ԳՈՐԾՈՂՈՒԹՅՈՒՆՆԵՐԻ ԱԶԳԱՅԻՆ ԾՐԱԳԻՐ</vt:lpstr>
      <vt:lpstr>Կանանց ընդգրկվածությունը գյուղատնտեսության մեջ</vt:lpstr>
      <vt:lpstr>Կանանց ընդգրկվածությունը գյուղատնտեսության մեջ</vt:lpstr>
      <vt:lpstr>Կանանց ընդգրկվածությունը գյուղատնտեսության մեջ</vt:lpstr>
      <vt:lpstr>Առաջարկություններ</vt:lpstr>
      <vt:lpstr>Առաջարկություններ</vt:lpstr>
      <vt:lpstr>Առաջարկություններ</vt:lpstr>
      <vt:lpstr>Առաջարկություններ</vt:lpstr>
      <vt:lpstr>Շնորհակալություն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Anakhasyan</dc:creator>
  <cp:lastModifiedBy>User</cp:lastModifiedBy>
  <cp:revision>49</cp:revision>
  <dcterms:created xsi:type="dcterms:W3CDTF">2026-04-30T09:07:32Z</dcterms:created>
  <dcterms:modified xsi:type="dcterms:W3CDTF">2026-08-06T10:42:22Z</dcterms:modified>
</cp:coreProperties>
</file>