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7" r:id="rId2"/>
    <p:sldId id="290" r:id="rId3"/>
    <p:sldId id="291" r:id="rId4"/>
    <p:sldId id="295" r:id="rId5"/>
    <p:sldId id="289" r:id="rId6"/>
    <p:sldId id="297" r:id="rId7"/>
    <p:sldId id="293" r:id="rId8"/>
    <p:sldId id="294" r:id="rId9"/>
    <p:sldId id="260" r:id="rId10"/>
    <p:sldId id="257" r:id="rId11"/>
    <p:sldId id="266" r:id="rId12"/>
    <p:sldId id="280" r:id="rId13"/>
    <p:sldId id="283" r:id="rId14"/>
    <p:sldId id="28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40" autoAdjust="0"/>
    <p:restoredTop sz="94664" autoAdjust="0"/>
  </p:normalViewPr>
  <p:slideViewPr>
    <p:cSldViewPr>
      <p:cViewPr>
        <p:scale>
          <a:sx n="70" d="100"/>
          <a:sy n="70" d="100"/>
        </p:scale>
        <p:origin x="-298" y="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954E3-B9E9-4CAC-BC54-40BC516EAF25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43F555-B8D2-40C8-A72F-8EC03F3DA5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299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43F555-B8D2-40C8-A72F-8EC03F3DA5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86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352" y="6140702"/>
            <a:ext cx="573074" cy="59136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740352" y="6140702"/>
            <a:ext cx="573074" cy="59136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F5BED7-6816-4B65-8DC5-C33AD579E065}"/>
              </a:ext>
            </a:extLst>
          </p:cNvPr>
          <p:cNvSpPr txBox="1"/>
          <p:nvPr/>
        </p:nvSpPr>
        <p:spPr>
          <a:xfrm>
            <a:off x="575556" y="836712"/>
            <a:ext cx="8352928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hy-AM" sz="2800" b="1" dirty="0">
                <a:latin typeface="Sylfaen" panose="010A0502050306030303" pitchFamily="18" charset="0"/>
              </a:rPr>
              <a:t>Հայաստանում բարձր վտանգավորության թունաքիմիկատների փուլային դուրսբերման ճանապարհին՝</a:t>
            </a:r>
          </a:p>
          <a:p>
            <a:pPr algn="ctr"/>
            <a:r>
              <a:rPr lang="hy-AM" sz="2800" b="1" dirty="0">
                <a:latin typeface="Sylfaen" panose="010A0502050306030303" pitchFamily="18" charset="0"/>
              </a:rPr>
              <a:t>հաջողությունները և</a:t>
            </a:r>
            <a:endParaRPr lang="ru-RU" sz="2800" b="1" dirty="0">
              <a:latin typeface="Sylfaen" panose="010A0502050306030303" pitchFamily="18" charset="0"/>
            </a:endParaRPr>
          </a:p>
          <a:p>
            <a:pPr algn="ctr"/>
            <a:r>
              <a:rPr lang="hy-AM" sz="2800" b="1" dirty="0">
                <a:latin typeface="Sylfaen" panose="010A0502050306030303" pitchFamily="18" charset="0"/>
              </a:rPr>
              <a:t> սահմանափակումները</a:t>
            </a:r>
            <a:endParaRPr lang="en-US" sz="2800" b="1" dirty="0">
              <a:latin typeface="Sylfaen" panose="010A050205030603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0508" y="3140968"/>
            <a:ext cx="813690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y-AM" sz="2400" dirty="0"/>
          </a:p>
          <a:p>
            <a:pPr algn="ctr"/>
            <a:r>
              <a:rPr lang="hy-AM" sz="2400" dirty="0">
                <a:latin typeface="Sylfaen" panose="010A0502050306030303" pitchFamily="18" charset="0"/>
              </a:rPr>
              <a:t>«Հայ կանայք հանուն առողջության և առողջ շրջակա միջավայրի» ՀԿ</a:t>
            </a:r>
          </a:p>
          <a:p>
            <a:endParaRPr lang="ru-RU" sz="2400" dirty="0"/>
          </a:p>
          <a:p>
            <a:endParaRPr lang="ru-RU" sz="2400" dirty="0"/>
          </a:p>
          <a:p>
            <a:pPr algn="ctr"/>
            <a:r>
              <a:rPr lang="hy-AM" dirty="0">
                <a:latin typeface="Sylfaen" panose="010A0502050306030303" pitchFamily="18" charset="0"/>
              </a:rPr>
              <a:t>Երևան</a:t>
            </a:r>
            <a:endParaRPr lang="ru-RU" dirty="0">
              <a:latin typeface="Sylfaen" panose="010A0502050306030303" pitchFamily="18" charset="0"/>
            </a:endParaRPr>
          </a:p>
          <a:p>
            <a:pPr algn="ctr"/>
            <a:r>
              <a:rPr lang="hy-AM" dirty="0">
                <a:latin typeface="Sylfaen" panose="010A0502050306030303" pitchFamily="18" charset="0"/>
              </a:rPr>
              <a:t>30 սեպտեմբերի 2026թ․</a:t>
            </a:r>
            <a:r>
              <a:rPr lang="ru-RU" dirty="0">
                <a:latin typeface="Sylfaen" panose="010A0502050306030303" pitchFamily="18" charset="0"/>
              </a:rPr>
              <a:t>                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304" y="5439275"/>
            <a:ext cx="1368152" cy="136815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159937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D8A0C0-A95D-670E-F0C0-4DD6A77BF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images.openai.com/static-rsc-4/sLVaSXo8Q4SK-uHiIjVnFUbFzv5g0wrnHI1cSThONhBo8r9LOK3xw8b3u3_ZWahBVUxzBNgaiHNIwsy63ALQB8YRct5tYp7mkcD5ns6-oUcdUtxOyf47ivajJoPqDnaLzHkQXkKHXjI06NyLl-AwOkcYFAYBqyk9jjhDUdAJwDYI5csq03bm1cMck-FJVKBk?purpose=fullsize">
            <a:extLst>
              <a:ext uri="{FF2B5EF4-FFF2-40B4-BE49-F238E27FC236}">
                <a16:creationId xmlns:a16="http://schemas.microsoft.com/office/drawing/2014/main" id="{F89E9B32-1E54-1ECF-14D8-59ADDADA1CD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476" r="20009"/>
          <a:stretch>
            <a:fillRect/>
          </a:stretch>
        </p:blipFill>
        <p:spPr>
          <a:xfrm>
            <a:off x="4982194" y="1556793"/>
            <a:ext cx="4161806" cy="38884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837DEB-A199-3E39-8315-3905923E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16633"/>
            <a:ext cx="3761484" cy="1008112"/>
          </a:xfrm>
        </p:spPr>
        <p:txBody>
          <a:bodyPr>
            <a:normAutofit/>
          </a:bodyPr>
          <a:lstStyle/>
          <a:p>
            <a:r>
              <a:rPr lang="hy-AM" sz="2000" b="1" dirty="0">
                <a:latin typeface="Sylfaen" panose="010A0502050306030303" pitchFamily="18" charset="0"/>
              </a:rPr>
              <a:t>Բարձր վտանգավորության թունաքիմիկատների սահմանումը</a:t>
            </a:r>
            <a:endParaRPr lang="en-US" sz="2000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C7A6B-B11B-A02B-2A19-18D68785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19" y="1412776"/>
            <a:ext cx="4075553" cy="38695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y-AM" sz="1200" dirty="0">
                <a:latin typeface="Sylfaen" panose="010A0502050306030303" pitchFamily="18" charset="0"/>
              </a:rPr>
              <a:t>ՄԱԿ-ի համակարգում չկա բարձր վտանգավորության թունաքիմիկատների </a:t>
            </a:r>
            <a:r>
              <a:rPr lang="en-US" sz="1200" dirty="0">
                <a:latin typeface="Sylfaen" panose="010A0502050306030303" pitchFamily="18" charset="0"/>
              </a:rPr>
              <a:t>(</a:t>
            </a:r>
            <a:r>
              <a:rPr lang="hy-AM" sz="1200" dirty="0">
                <a:latin typeface="Sylfaen" panose="010A0502050306030303" pitchFamily="18" charset="0"/>
              </a:rPr>
              <a:t>ԲՎԹ-ներ</a:t>
            </a:r>
            <a:r>
              <a:rPr lang="en-US" sz="1200" dirty="0">
                <a:latin typeface="Sylfaen" panose="010A0502050306030303" pitchFamily="18" charset="0"/>
              </a:rPr>
              <a:t>)</a:t>
            </a:r>
            <a:r>
              <a:rPr lang="hy-AM" sz="1200" dirty="0">
                <a:latin typeface="Sylfaen" panose="010A0502050306030303" pitchFamily="18" charset="0"/>
              </a:rPr>
              <a:t> համընդհանուր ցանկ: ԲՎԹ-ների նույնականացումը հիմնված է այն թունաքիմիկատների բնութագրերի վրա, որոնք համապատասխանում են ՊԳԿ/ԱՀԿ-ի </a:t>
            </a:r>
            <a:r>
              <a:rPr lang="en-US" sz="1200" dirty="0">
                <a:latin typeface="Sylfaen" panose="010A0502050306030303" pitchFamily="18" charset="0"/>
              </a:rPr>
              <a:t>(FAO/WHO)</a:t>
            </a:r>
            <a:r>
              <a:rPr lang="hy-AM" sz="1200" dirty="0">
                <a:latin typeface="Sylfaen" panose="010A0502050306030303" pitchFamily="18" charset="0"/>
              </a:rPr>
              <a:t> կողմից սահմանված մեկ կամ մի քանի չափանիշների.</a:t>
            </a:r>
            <a:endParaRPr lang="en-US" sz="1200" dirty="0">
              <a:latin typeface="Sylfaen" panose="010A0502050306030303" pitchFamily="18" charset="0"/>
            </a:endParaRPr>
          </a:p>
          <a:p>
            <a:r>
              <a:rPr lang="hy-AM" sz="1200" dirty="0">
                <a:latin typeface="Sylfaen" panose="010A0502050306030303" pitchFamily="18" charset="0"/>
              </a:rPr>
              <a:t>Առողջապահության համաշխարհային կազմակերպության կողմից առաջարկվող թունաքիմիկատների վտանգավորության մակարդակի դասակարգման </a:t>
            </a:r>
            <a:r>
              <a:rPr lang="en-US" sz="1200" dirty="0">
                <a:latin typeface="Sylfaen" panose="010A0502050306030303" pitchFamily="18" charset="0"/>
              </a:rPr>
              <a:t>I</a:t>
            </a:r>
            <a:r>
              <a:rPr lang="hy-AM" sz="1200" dirty="0">
                <a:latin typeface="Sylfaen" panose="010A0502050306030303" pitchFamily="18" charset="0"/>
              </a:rPr>
              <a:t>ա</a:t>
            </a:r>
            <a:r>
              <a:rPr lang="en-US" sz="1200" dirty="0">
                <a:latin typeface="Sylfaen" panose="010A0502050306030303" pitchFamily="18" charset="0"/>
              </a:rPr>
              <a:t> (</a:t>
            </a:r>
            <a:r>
              <a:rPr lang="hy-AM" sz="1200" dirty="0">
                <a:latin typeface="Sylfaen" panose="010A0502050306030303" pitchFamily="18" charset="0"/>
              </a:rPr>
              <a:t>ծայրահեղ վտանգավոր) կամ </a:t>
            </a:r>
            <a:r>
              <a:rPr lang="en-US" sz="1200" dirty="0">
                <a:latin typeface="Sylfaen" panose="010A0502050306030303" pitchFamily="18" charset="0"/>
              </a:rPr>
              <a:t>I</a:t>
            </a:r>
            <a:r>
              <a:rPr lang="hy-AM" sz="1200" dirty="0">
                <a:latin typeface="Sylfaen" panose="010A0502050306030303" pitchFamily="18" charset="0"/>
              </a:rPr>
              <a:t>բ</a:t>
            </a:r>
            <a:r>
              <a:rPr lang="en-US" sz="1200" dirty="0">
                <a:latin typeface="Sylfaen" panose="010A0502050306030303" pitchFamily="18" charset="0"/>
              </a:rPr>
              <a:t> (</a:t>
            </a:r>
            <a:r>
              <a:rPr lang="hy-AM" sz="1200" dirty="0">
                <a:latin typeface="Sylfaen" panose="010A0502050306030303" pitchFamily="18" charset="0"/>
              </a:rPr>
              <a:t>բարձր վտանգավորության) դասերի չափանիշներին համապատասխանող թունաքիմիկատների պատրաստուկներ։</a:t>
            </a:r>
            <a:endParaRPr lang="en-US" sz="1200" dirty="0">
              <a:latin typeface="Sylfaen" panose="010A0502050306030303" pitchFamily="18" charset="0"/>
            </a:endParaRPr>
          </a:p>
          <a:p>
            <a:r>
              <a:rPr lang="hy-AM" sz="1200" dirty="0">
                <a:latin typeface="Sylfaen" panose="010A0502050306030303" pitchFamily="18" charset="0"/>
              </a:rPr>
              <a:t>Թունաքիմիկատների ակտիվ բաղադրիչները և դրանց բաղադրակազմերը, որոնք համապատասխանում են քաղցկեղածնության, մութագենության, վերարտադրողական թունավորության չափանիշներին կամ ցուցաբերում են մարդու առողջության կամ շրջակա միջավայրի վրա լուրջ կամ անդառնալի բացասական ազդեցության բարձր հաճախականություն։</a:t>
            </a:r>
            <a:endParaRPr lang="en-US" sz="1200" dirty="0">
              <a:latin typeface="Sylfaen" panose="010A0502050306030303" pitchFamily="18" charset="0"/>
            </a:endParaRPr>
          </a:p>
          <a:p>
            <a:r>
              <a:rPr lang="hy-AM" sz="1200" dirty="0">
                <a:latin typeface="Sylfaen" panose="010A0502050306030303" pitchFamily="18" charset="0"/>
              </a:rPr>
              <a:t>Ստոկհոլմի և Ռոտերդամի կոնվենցիաներով և Մոնրեալի արձանագրությամբ թվարկված թունաքիմիկատները։</a:t>
            </a:r>
            <a:endParaRPr lang="en-US" sz="12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130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ttps://images.openai.com/static-rsc-4/Qy11REcjaF8YhPfjLlpkXhK9JbhXzUCkIQkgBPteFZPZddvIBsSADz2ovNCWxURF7pkDr_-IxYAq8-sucOtPYJgen4Nt2btJ2xBq6RZR_b40bnevq237ckDGMGKj4O__UJbx3cWI56OjB_EWaJhIo7LuHPyuuaDbSl9H85nRk_xgnVeWHWlRizIMNBL0laEW?purpose=fullsize">
            <a:extLst>
              <a:ext uri="{FF2B5EF4-FFF2-40B4-BE49-F238E27FC236}">
                <a16:creationId xmlns:a16="http://schemas.microsoft.com/office/drawing/2014/main" id="{E16158E4-46FA-07A4-6A36-C78ED65551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825" r="5075"/>
          <a:stretch>
            <a:fillRect/>
          </a:stretch>
        </p:blipFill>
        <p:spPr>
          <a:xfrm>
            <a:off x="4644008" y="1544002"/>
            <a:ext cx="4392488" cy="3613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C74BE1-0BD4-B314-35F1-F253E0846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04665"/>
            <a:ext cx="3456384" cy="1800199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r>
              <a:rPr lang="hy-AM" sz="2000" b="1" dirty="0">
                <a:latin typeface="Sylfaen" panose="010A0502050306030303" pitchFamily="18" charset="0"/>
              </a:rPr>
              <a:t>Բնապահպանական արդարություն՝ բնապահպանական ազդեցության բեռը անհավասարաչափ է բաշխված</a:t>
            </a:r>
            <a:endParaRPr lang="en-US" sz="2000" b="1" dirty="0">
              <a:latin typeface="Sylfaen" panose="010A050205030603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F5E63B-E6CD-C09E-91C9-7783C2832783}"/>
              </a:ext>
            </a:extLst>
          </p:cNvPr>
          <p:cNvSpPr txBox="1"/>
          <p:nvPr/>
        </p:nvSpPr>
        <p:spPr>
          <a:xfrm>
            <a:off x="467544" y="3140968"/>
            <a:ext cx="2908461" cy="2277080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hy-AM" sz="1600" dirty="0">
                <a:latin typeface="Sylfaen" panose="010A0502050306030303" pitchFamily="18" charset="0"/>
              </a:rPr>
              <a:t>Գյուղատնտեսության ոլորտի աշխատողներ</a:t>
            </a:r>
          </a:p>
          <a:p>
            <a:pPr marL="285750" indent="-2857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hy-AM" sz="1600" dirty="0">
                <a:latin typeface="Sylfaen" panose="010A0502050306030303" pitchFamily="18" charset="0"/>
              </a:rPr>
              <a:t>Կանայք</a:t>
            </a:r>
          </a:p>
          <a:p>
            <a:pPr marL="285750" indent="-2857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hy-AM" sz="1600" dirty="0">
                <a:latin typeface="Sylfaen" panose="010A0502050306030303" pitchFamily="18" charset="0"/>
              </a:rPr>
              <a:t>Բնիկ համայնքներ</a:t>
            </a:r>
          </a:p>
          <a:p>
            <a:pPr marL="285750" indent="-28575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hy-AM" sz="1600" dirty="0">
                <a:latin typeface="Sylfaen" panose="010A0502050306030303" pitchFamily="18" charset="0"/>
              </a:rPr>
              <a:t>Երեխաներ</a:t>
            </a:r>
            <a:endParaRPr lang="en-US" sz="16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7846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9972-84AD-124F-1F30-69926DDB1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1412776"/>
            <a:ext cx="4320480" cy="1143252"/>
          </a:xfrm>
        </p:spPr>
        <p:txBody>
          <a:bodyPr>
            <a:normAutofit/>
          </a:bodyPr>
          <a:lstStyle/>
          <a:p>
            <a:r>
              <a:rPr lang="hy-AM" sz="2000" dirty="0">
                <a:latin typeface="Sylfaen" panose="010A0502050306030303" pitchFamily="18" charset="0"/>
              </a:rPr>
              <a:t>Կառավարությունները չեն կարող միայնակ հաղթահարել այս ճգնաժամը։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E980C-65E8-AC3F-6AC0-0B1A26170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535" y="1632383"/>
            <a:ext cx="2955740" cy="1322919"/>
          </a:xfrm>
        </p:spPr>
        <p:txBody>
          <a:bodyPr>
            <a:normAutofit/>
          </a:bodyPr>
          <a:lstStyle/>
          <a:p>
            <a:r>
              <a:rPr lang="en-CA" sz="1500" dirty="0"/>
              <a:t>📢 </a:t>
            </a:r>
            <a:r>
              <a:rPr lang="hy-AM" sz="1500" dirty="0">
                <a:latin typeface="Sylfaen" panose="010A0502050306030303" pitchFamily="18" charset="0"/>
              </a:rPr>
              <a:t>Իրազեկվածություն</a:t>
            </a:r>
            <a:endParaRPr lang="en-CA" sz="1500" dirty="0">
              <a:latin typeface="Sylfaen" panose="010A0502050306030303" pitchFamily="18" charset="0"/>
            </a:endParaRPr>
          </a:p>
          <a:p>
            <a:r>
              <a:rPr lang="en-CA" sz="1500" dirty="0">
                <a:latin typeface="Sylfaen" panose="010A0502050306030303" pitchFamily="18" charset="0"/>
              </a:rPr>
              <a:t>⚖ </a:t>
            </a:r>
            <a:r>
              <a:rPr lang="hy-AM" sz="1500" dirty="0">
                <a:latin typeface="Sylfaen" panose="010A0502050306030303" pitchFamily="18" charset="0"/>
              </a:rPr>
              <a:t>Պատասխանատվություն</a:t>
            </a:r>
            <a:endParaRPr lang="en-CA" sz="1500" dirty="0">
              <a:latin typeface="Sylfaen" panose="010A0502050306030303" pitchFamily="18" charset="0"/>
            </a:endParaRPr>
          </a:p>
          <a:p>
            <a:r>
              <a:rPr lang="en-CA" sz="1500" dirty="0">
                <a:latin typeface="Sylfaen" panose="010A0502050306030303" pitchFamily="18" charset="0"/>
              </a:rPr>
              <a:t>🔬 </a:t>
            </a:r>
            <a:r>
              <a:rPr lang="hy-AM" sz="1500" dirty="0">
                <a:latin typeface="Sylfaen" panose="010A0502050306030303" pitchFamily="18" charset="0"/>
              </a:rPr>
              <a:t>Փաստեր</a:t>
            </a:r>
            <a:endParaRPr lang="en-CA" sz="1500" dirty="0">
              <a:latin typeface="Sylfaen" panose="010A0502050306030303" pitchFamily="18" charset="0"/>
            </a:endParaRPr>
          </a:p>
          <a:p>
            <a:r>
              <a:rPr lang="en-CA" sz="1500" dirty="0">
                <a:latin typeface="Sylfaen" panose="010A0502050306030303" pitchFamily="18" charset="0"/>
              </a:rPr>
              <a:t>🌱 </a:t>
            </a:r>
            <a:r>
              <a:rPr lang="hy-AM" sz="1500" dirty="0">
                <a:latin typeface="Sylfaen" panose="010A0502050306030303" pitchFamily="18" charset="0"/>
              </a:rPr>
              <a:t>Այլընտրանքներ</a:t>
            </a:r>
            <a:endParaRPr lang="en-CA" sz="1500" dirty="0">
              <a:latin typeface="Sylfaen" panose="010A0502050306030303" pitchFamily="18" charset="0"/>
            </a:endParaRPr>
          </a:p>
          <a:p>
            <a:endParaRPr lang="en-US" sz="1500" dirty="0"/>
          </a:p>
        </p:txBody>
      </p:sp>
      <p:pic>
        <p:nvPicPr>
          <p:cNvPr id="5" name="Picture 3" descr="https://images.openai.com/static-rsc-4/dr9OIQy1NtehrBELLnQJ0w_tLsWigoblTeZ5FsavUybAPMNQf8XYVV-fOoCqywasp4KFKGft9xV21WJuIgakbZ-gcnfAKiD3zxSugXCR_dOLklqnskUquO6E6foQbRyZEuaZA53bs1MMaTKETY_yeS8rIF7oegqSp3gWKie63Evy1Gk3ei0VVPwsdX6r_Dxg?purpose=fullsize">
            <a:extLst>
              <a:ext uri="{FF2B5EF4-FFF2-40B4-BE49-F238E27FC236}">
                <a16:creationId xmlns:a16="http://schemas.microsoft.com/office/drawing/2014/main" id="{FBF44D08-F131-C8FA-012C-ED19A70D35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3707904" y="2924944"/>
            <a:ext cx="5068655" cy="365187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7E62C22-146B-BA82-245C-93B076A56994}"/>
              </a:ext>
            </a:extLst>
          </p:cNvPr>
          <p:cNvSpPr txBox="1">
            <a:spLocks/>
          </p:cNvSpPr>
          <p:nvPr/>
        </p:nvSpPr>
        <p:spPr>
          <a:xfrm>
            <a:off x="323528" y="2924944"/>
            <a:ext cx="3233092" cy="19289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endParaRPr lang="hy-AM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y-AM" sz="1900" dirty="0">
                <a:latin typeface="Sylfaen" panose="010A0502050306030303" pitchFamily="18" charset="0"/>
              </a:rPr>
              <a:t>Առողջության պաշտպանություն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y-AM" sz="1900" dirty="0">
                <a:latin typeface="Sylfaen" panose="010A0502050306030303" pitchFamily="18" charset="0"/>
              </a:rPr>
              <a:t>Կենսաբազմազանության պահպանություն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y-AM" sz="1900" dirty="0">
                <a:latin typeface="Sylfaen" panose="010A0502050306030303" pitchFamily="18" charset="0"/>
              </a:rPr>
              <a:t>Գյուղատնտեսության վերափոխում</a:t>
            </a:r>
            <a:r>
              <a:rPr lang="ru-RU" sz="1900" dirty="0">
                <a:latin typeface="Sylfaen" panose="010A0502050306030303" pitchFamily="18" charset="0"/>
              </a:rPr>
              <a:t> </a:t>
            </a:r>
          </a:p>
          <a:p>
            <a:endParaRPr lang="en-US" sz="2325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4E5488-4367-E156-18B8-133212D3EFE3}"/>
              </a:ext>
            </a:extLst>
          </p:cNvPr>
          <p:cNvSpPr txBox="1"/>
          <p:nvPr/>
        </p:nvSpPr>
        <p:spPr>
          <a:xfrm>
            <a:off x="1259632" y="281186"/>
            <a:ext cx="669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hy-AM" sz="2000" b="1" dirty="0">
                <a:latin typeface="Sylfaen" panose="010A0502050306030303" pitchFamily="18" charset="0"/>
                <a:ea typeface="+mj-ea"/>
                <a:cs typeface="+mj-cs"/>
              </a:rPr>
              <a:t>Առանց բարձր վտանգավորության թունաքիմիկատների աշխարհն իրականություն է</a:t>
            </a:r>
            <a:endParaRPr lang="ru-RU" sz="2000" b="1" dirty="0">
              <a:latin typeface="Sylfaen" panose="010A0502050306030303" pitchFamily="18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8223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0359B-9922-43D0-9967-E2C731F48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24978"/>
            <a:ext cx="8102338" cy="1027758"/>
          </a:xfrm>
        </p:spPr>
        <p:txBody>
          <a:bodyPr/>
          <a:lstStyle/>
          <a:p>
            <a:r>
              <a:rPr lang="hy-AM" sz="2400" b="1" dirty="0">
                <a:latin typeface="Sylfaen" panose="010A0502050306030303" pitchFamily="18" charset="0"/>
              </a:rPr>
              <a:t>Հնարավոր այլընտրանքները</a:t>
            </a:r>
            <a:endParaRPr lang="en-US" sz="2400" b="1" dirty="0">
              <a:latin typeface="Sylfaen" panose="010A0502050306030303" pitchFamily="18" charset="0"/>
            </a:endParaRPr>
          </a:p>
        </p:txBody>
      </p:sp>
      <p:sp>
        <p:nvSpPr>
          <p:cNvPr id="4" name="Содержимое 5">
            <a:extLst>
              <a:ext uri="{FF2B5EF4-FFF2-40B4-BE49-F238E27FC236}">
                <a16:creationId xmlns:a16="http://schemas.microsoft.com/office/drawing/2014/main" id="{5589BA2B-0EDC-4A3D-800E-093015FBC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1196752"/>
            <a:ext cx="7283152" cy="52565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y-AM" sz="1600" b="1" dirty="0">
                <a:latin typeface="Sylfaen" panose="010A0502050306030303" pitchFamily="18" charset="0"/>
              </a:rPr>
              <a:t>Վնասակար օրգանիզմների դեմ ինտեգրացված պայքար </a:t>
            </a:r>
            <a:r>
              <a:rPr lang="en-US" sz="1600" b="1" dirty="0">
                <a:latin typeface="Sylfaen" panose="010A0502050306030303" pitchFamily="18" charset="0"/>
              </a:rPr>
              <a:t>(</a:t>
            </a:r>
            <a:r>
              <a:rPr lang="hy-AM" sz="1600" b="1" dirty="0">
                <a:latin typeface="Sylfaen" panose="010A0502050306030303" pitchFamily="18" charset="0"/>
              </a:rPr>
              <a:t>ՎԴԻՊ</a:t>
            </a:r>
            <a:r>
              <a:rPr lang="en-US" sz="1600" b="1" dirty="0">
                <a:latin typeface="Sylfaen" panose="010A0502050306030303" pitchFamily="18" charset="0"/>
              </a:rPr>
              <a:t>)</a:t>
            </a:r>
            <a:endParaRPr lang="ru-RU" sz="1600" b="1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Վնասատուների մշտադիտարկում և կանխատեսում </a:t>
            </a:r>
            <a:r>
              <a:rPr lang="en-US" sz="1600" dirty="0">
                <a:latin typeface="Sylfaen" panose="010A0502050306030303" pitchFamily="18" charset="0"/>
              </a:rPr>
              <a:t>(</a:t>
            </a:r>
            <a:r>
              <a:rPr lang="hy-AM" sz="1600" dirty="0">
                <a:latin typeface="Sylfaen" panose="010A0502050306030303" pitchFamily="18" charset="0"/>
              </a:rPr>
              <a:t>օրինակ՝ խնձորի պտղակերի կանոնավոր մշտադիտարկում</a:t>
            </a:r>
            <a:r>
              <a:rPr lang="en-US" sz="1600" dirty="0">
                <a:latin typeface="Sylfaen" panose="010A0502050306030303" pitchFamily="18" charset="0"/>
              </a:rPr>
              <a:t>)</a:t>
            </a:r>
            <a:endParaRPr lang="hy-AM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ֆերոմոնային թակարդների օգտագործում</a:t>
            </a:r>
          </a:p>
          <a:p>
            <a:r>
              <a:rPr lang="hy-AM" sz="1600" dirty="0">
                <a:latin typeface="Sylfaen" panose="010A0502050306030303" pitchFamily="18" charset="0"/>
              </a:rPr>
              <a:t>Բուժում միայն վնասի տնտեսական շեմը գերազանցելու դեպքում</a:t>
            </a:r>
            <a:endParaRPr lang="en-US" sz="16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Sylfaen" panose="010A0502050306030303" pitchFamily="18" charset="0"/>
              </a:rPr>
              <a:t>Կ</a:t>
            </a:r>
            <a:r>
              <a:rPr lang="hy-AM" sz="1600" b="1" dirty="0">
                <a:latin typeface="Sylfaen" panose="010A0502050306030303" pitchFamily="18" charset="0"/>
              </a:rPr>
              <a:t>ենսաբանական մեթոդներ</a:t>
            </a:r>
            <a:endParaRPr lang="en-US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Ֆոսֆորօրգանական միջատասպանների փոխարեն, օրինակ՝ խաղողի տերևաոլորի դեմ </a:t>
            </a:r>
            <a:r>
              <a:rPr lang="en-US" sz="1600" dirty="0">
                <a:latin typeface="Sylfaen" panose="010A0502050306030303" pitchFamily="18" charset="0"/>
              </a:rPr>
              <a:t>Bacillus </a:t>
            </a:r>
            <a:r>
              <a:rPr lang="en-US" sz="1600" dirty="0" err="1">
                <a:latin typeface="Sylfaen" panose="010A0502050306030303" pitchFamily="18" charset="0"/>
              </a:rPr>
              <a:t>thuringiensis</a:t>
            </a:r>
            <a:r>
              <a:rPr lang="en-US" sz="1600" dirty="0">
                <a:latin typeface="Sylfaen" panose="010A0502050306030303" pitchFamily="18" charset="0"/>
              </a:rPr>
              <a:t> </a:t>
            </a:r>
            <a:r>
              <a:rPr lang="hy-AM" sz="1600" dirty="0">
                <a:latin typeface="Sylfaen" panose="010A0502050306030303" pitchFamily="18" charset="0"/>
              </a:rPr>
              <a:t>բակտերիայի վրա հիմնված կենսաբանական պատրաստուկների օգտագործում, էնտոմոֆագերի (վնասատուների բնական թշնամիներ) օգտագործում։</a:t>
            </a:r>
            <a:endParaRPr lang="en-US" sz="16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1600" b="1">
                <a:latin typeface="Sylfaen" panose="010A0502050306030303" pitchFamily="18" charset="0"/>
              </a:rPr>
              <a:t>Ագրոէկոլոգիական </a:t>
            </a:r>
            <a:r>
              <a:rPr lang="hy-AM" sz="1600" b="1" dirty="0">
                <a:latin typeface="Sylfaen" panose="010A0502050306030303" pitchFamily="18" charset="0"/>
              </a:rPr>
              <a:t>մոտեցում</a:t>
            </a:r>
            <a:endParaRPr lang="en-US" sz="1600" b="1" dirty="0">
              <a:latin typeface="Sylfaen" panose="010A0502050306030303" pitchFamily="18" charset="0"/>
            </a:endParaRPr>
          </a:p>
          <a:p>
            <a:pPr lvl="0"/>
            <a:r>
              <a:rPr lang="hy-AM" sz="1600" dirty="0">
                <a:latin typeface="Sylfaen" panose="010A0502050306030303" pitchFamily="18" charset="0"/>
              </a:rPr>
              <a:t>Գյուղատնտեսական էկոհամակարգերի կայունության բարձրացում</a:t>
            </a:r>
            <a:endParaRPr lang="en-US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Քիմիական բեռի նվազեցում</a:t>
            </a:r>
            <a:endParaRPr lang="en-GB" sz="16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1930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Sustainable Farm">
            <a:extLst>
              <a:ext uri="{FF2B5EF4-FFF2-40B4-BE49-F238E27FC236}">
                <a16:creationId xmlns:a16="http://schemas.microsoft.com/office/drawing/2014/main" id="{BBD0E435-6C2C-0AB6-7CBA-0A71589EA8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0" r="5632" b="-1"/>
          <a:stretch>
            <a:fillRect/>
          </a:stretch>
        </p:blipFill>
        <p:spPr>
          <a:xfrm>
            <a:off x="3995936" y="2060848"/>
            <a:ext cx="4680520" cy="32403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C0EADA-DDFD-E603-D534-6605F47BB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476672"/>
            <a:ext cx="3099756" cy="1584176"/>
          </a:xfrm>
        </p:spPr>
        <p:txBody>
          <a:bodyPr>
            <a:normAutofit fontScale="90000"/>
          </a:bodyPr>
          <a:lstStyle/>
          <a:p>
            <a:r>
              <a:rPr lang="hy-AM" sz="2800" b="1" dirty="0">
                <a:latin typeface="Sylfaen" panose="010A0502050306030303" pitchFamily="18" charset="0"/>
              </a:rPr>
              <a:t>Գործողությունների ռազմավարություն</a:t>
            </a:r>
            <a:endParaRPr lang="en-US" sz="2800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8930F-9CC5-1FEC-E8EB-B789FDC80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391" y="2060848"/>
            <a:ext cx="3098505" cy="42484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y-AM" sz="1500" dirty="0">
                <a:latin typeface="Sylfaen" panose="010A0502050306030303" pitchFamily="18" charset="0"/>
              </a:rPr>
              <a:t>Բարձր վտանգավորության թունաքիմիկատների խնդրի լուծումը պահանջում է ոչ միայն ավելի ուժեղ գյուղատնտեսական քաղաքականություն, այլև քիմիական նյութերի մասին տեղեկատվության թափանցիկություն, հանրության տեղեկացված լինելու իրավունքի պահպանում, ավելի անվտանգ այլընտրանքներ և այն փաստի գիտակցումը, որ թունաքիմիկատների ազդեցությունը հանրային առողջապահության ամենակարևոր խնդիրներից մեկն է։</a:t>
            </a:r>
            <a:endParaRPr lang="en-US" sz="15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831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images.openai.com/static-rsc-4/3-iHfZ5KmmIgjgkoOqFdTmcVraESo-SOSZ_Q-_fZ6O2mUm_x-hhzuUu3KZrUF1lyf-jeRM4_1T4lwIOFHPfpnUWmTSKvCwBFLz-cAveswfa9pm3mCh904OZIfboGnpyvtvpjiP4DwnPMXC_n0lGqX0L3szB9wHAjenZsHFTPzifX9ZBTQAV1iiVxOZgW6Pik?purpose=fullsize">
            <a:extLst>
              <a:ext uri="{FF2B5EF4-FFF2-40B4-BE49-F238E27FC236}">
                <a16:creationId xmlns:a16="http://schemas.microsoft.com/office/drawing/2014/main" id="{32DE7933-BDC6-D462-7FD8-B373073E95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6879"/>
          <a:stretch>
            <a:fillRect/>
          </a:stretch>
        </p:blipFill>
        <p:spPr>
          <a:xfrm>
            <a:off x="4604107" y="2780928"/>
            <a:ext cx="4539891" cy="32198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4DCB09-1E3B-6CCC-0BBE-FFC00D448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60648"/>
            <a:ext cx="7488832" cy="1424934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Ք</a:t>
            </a:r>
            <a:r>
              <a:rPr lang="hy-AM" sz="2400" b="1" dirty="0">
                <a:latin typeface="Sylfaen" panose="010A0502050306030303" pitchFamily="18" charset="0"/>
              </a:rPr>
              <a:t>իմիական նյութերի վերաբերյալ գլոբալ շրջանակային ծրագիր </a:t>
            </a:r>
            <a:r>
              <a:rPr lang="en-US" sz="2400" b="1" dirty="0">
                <a:latin typeface="Sylfaen" panose="010A0502050306030303" pitchFamily="18" charset="0"/>
              </a:rPr>
              <a:t>(Global Framework on Chemicals/GFC/)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3251B-FDB6-39FE-15EE-105107308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2060848"/>
            <a:ext cx="3863280" cy="393990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y-AM" sz="1600" b="1" dirty="0">
                <a:latin typeface="Sylfaen" panose="010A0502050306030303" pitchFamily="18" charset="0"/>
              </a:rPr>
              <a:t>ԲՎԹ-ների համար </a:t>
            </a:r>
            <a:r>
              <a:rPr lang="en-US" sz="1600" b="1" dirty="0">
                <a:latin typeface="Sylfaen" panose="010A0502050306030303" pitchFamily="18" charset="0"/>
              </a:rPr>
              <a:t>GFC-</a:t>
            </a:r>
            <a:r>
              <a:rPr lang="hy-AM" sz="1600" b="1" dirty="0">
                <a:latin typeface="Sylfaen" panose="010A0502050306030303" pitchFamily="18" charset="0"/>
              </a:rPr>
              <a:t>ի նպատակները</a:t>
            </a:r>
            <a:endParaRPr lang="en-US" sz="1600" b="1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Sylfaen" panose="010A0502050306030303" pitchFamily="18" charset="0"/>
              </a:rPr>
              <a:t>- </a:t>
            </a:r>
            <a:r>
              <a:rPr lang="hy-AM" sz="1600" dirty="0">
                <a:latin typeface="Sylfaen" panose="010A0502050306030303" pitchFamily="18" charset="0"/>
              </a:rPr>
              <a:t>Նպատակ Ա</a:t>
            </a:r>
            <a:r>
              <a:rPr lang="en-US" sz="1600" dirty="0">
                <a:latin typeface="Sylfaen" panose="010A0502050306030303" pitchFamily="18" charset="0"/>
              </a:rPr>
              <a:t>7. </a:t>
            </a:r>
            <a:r>
              <a:rPr lang="hy-AM" sz="1600" dirty="0">
                <a:latin typeface="Sylfaen" panose="010A0502050306030303" pitchFamily="18" charset="0"/>
              </a:rPr>
              <a:t>Ձեռնարկել արդյունավետ միջոցներ՝ գյուղատնտեսությունում բարձր վտանգավորության թունաքիմիկատների օգտագործումից փուլ առ փուլ հրաժարվելու համար</a:t>
            </a:r>
            <a:endParaRPr lang="en-US" sz="16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en-US" sz="1600" dirty="0">
                <a:latin typeface="Sylfaen" panose="010A0502050306030303" pitchFamily="18" charset="0"/>
              </a:rPr>
              <a:t>- </a:t>
            </a:r>
            <a:r>
              <a:rPr lang="hy-AM" sz="1600" dirty="0">
                <a:latin typeface="Sylfaen" panose="010A0502050306030303" pitchFamily="18" charset="0"/>
              </a:rPr>
              <a:t>Նպատակ Դ</a:t>
            </a:r>
            <a:r>
              <a:rPr lang="en-US" sz="1600" dirty="0">
                <a:latin typeface="Sylfaen" panose="010A0502050306030303" pitchFamily="18" charset="0"/>
              </a:rPr>
              <a:t>5.</a:t>
            </a:r>
            <a:r>
              <a:rPr lang="hy-AM" sz="1600" dirty="0">
                <a:latin typeface="Sylfaen" panose="010A0502050306030303" pitchFamily="18" charset="0"/>
              </a:rPr>
              <a:t> Ընդլայնել աջակցությունը գյուղատնտեսական ավելի անվտանգ և կայուն գործելակերպերի, այդ թվում՝ ագրոէկոլոգիական մոտեցման, վնասակար օրգանիզմների դեմ ինտեգրացված պայքարի և ոչ քիմիական այլընտրանքների կիրառմանը</a:t>
            </a:r>
            <a:endParaRPr lang="en-US" sz="16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0050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57114-02B6-4294-278A-BA46F41B8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404664"/>
            <a:ext cx="7794646" cy="648072"/>
          </a:xfrm>
        </p:spPr>
        <p:txBody>
          <a:bodyPr>
            <a:noAutofit/>
          </a:bodyPr>
          <a:lstStyle/>
          <a:p>
            <a:r>
              <a:rPr lang="hy-AM" sz="2000" b="1" dirty="0">
                <a:latin typeface="Sylfaen" panose="010A0502050306030303" pitchFamily="18" charset="0"/>
              </a:rPr>
              <a:t>Բարձր վտանգավորության թունաքիմիկատների դեմ պայքարի գլոբալ դաշինք</a:t>
            </a:r>
            <a:r>
              <a:rPr lang="ru-RU" sz="2000" b="1" dirty="0">
                <a:latin typeface="Sylfaen" panose="010A0502050306030303" pitchFamily="18" charset="0"/>
              </a:rPr>
              <a:t> (ГАООП/</a:t>
            </a:r>
            <a:r>
              <a:rPr lang="ru-RU" sz="2000" b="1" dirty="0" err="1">
                <a:latin typeface="Sylfaen" panose="010A0502050306030303" pitchFamily="18" charset="0"/>
              </a:rPr>
              <a:t>GAHHPs</a:t>
            </a:r>
            <a:r>
              <a:rPr lang="ru-RU" sz="2000" b="1" dirty="0">
                <a:latin typeface="Sylfaen" panose="010A0502050306030303" pitchFamily="18" charset="0"/>
              </a:rPr>
              <a:t>)</a:t>
            </a:r>
            <a:endParaRPr lang="en-US" sz="2000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72E86-1637-2F6E-3AA0-0BF21FBA5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4346" y="1448779"/>
            <a:ext cx="2883732" cy="20882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y-AM" sz="1600" dirty="0">
                <a:latin typeface="Sylfaen" panose="010A0502050306030303" pitchFamily="18" charset="0"/>
              </a:rPr>
              <a:t>Ինչպե՞ս է աշխատում դաշինքը</a:t>
            </a:r>
            <a:r>
              <a:rPr lang="en-US" sz="1600" dirty="0">
                <a:latin typeface="Sylfaen" panose="010A0502050306030303" pitchFamily="18" charset="0"/>
              </a:rPr>
              <a:t>.</a:t>
            </a:r>
          </a:p>
          <a:p>
            <a:r>
              <a:rPr lang="hy-AM" sz="1500" dirty="0">
                <a:latin typeface="Sylfaen" panose="010A0502050306030303" pitchFamily="18" charset="0"/>
              </a:rPr>
              <a:t>Նույնականացում</a:t>
            </a:r>
          </a:p>
          <a:p>
            <a:r>
              <a:rPr lang="hy-AM" sz="1500" dirty="0">
                <a:latin typeface="Sylfaen" panose="010A0502050306030303" pitchFamily="18" charset="0"/>
              </a:rPr>
              <a:t>Ռիսկի գնահատում</a:t>
            </a:r>
          </a:p>
          <a:p>
            <a:r>
              <a:rPr lang="hy-AM" sz="1500" dirty="0">
                <a:latin typeface="Sylfaen" panose="010A0502050306030303" pitchFamily="18" charset="0"/>
              </a:rPr>
              <a:t>Փուլային դուրսբերում</a:t>
            </a:r>
          </a:p>
          <a:p>
            <a:r>
              <a:rPr lang="hy-AM" sz="1500" dirty="0">
                <a:latin typeface="Sylfaen" panose="010A0502050306030303" pitchFamily="18" charset="0"/>
              </a:rPr>
              <a:t>Այլընտրանքներ</a:t>
            </a:r>
          </a:p>
          <a:p>
            <a:r>
              <a:rPr lang="hy-AM" sz="1500" dirty="0">
                <a:latin typeface="Sylfaen" panose="010A0502050306030303" pitchFamily="18" charset="0"/>
              </a:rPr>
              <a:t>Ագրոէկոլոգիական մոտեցում</a:t>
            </a:r>
          </a:p>
          <a:p>
            <a:r>
              <a:rPr lang="hy-AM" sz="1500" dirty="0">
                <a:latin typeface="Sylfaen" panose="010A0502050306030303" pitchFamily="18" charset="0"/>
              </a:rPr>
              <a:t>Հզորությունների զարգացում</a:t>
            </a:r>
            <a:endParaRPr lang="en-CA" sz="15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CA" sz="1500" dirty="0"/>
          </a:p>
        </p:txBody>
      </p:sp>
      <p:pic>
        <p:nvPicPr>
          <p:cNvPr id="7" name="Picture 3" descr="https://images.openai.com/static-rsc-4/epF7VD060J7PumBN9My1lWDtBc9BHyuODexirGxGyI_TRXjo_jLTGAikbQawEHxaJP1iGuFwnrGyQOuS8-ZGqJadf5x72kg6iK1F1Ml42UjyWzUGNqvb0s-RlZBHD50KVzJMiYG-89VFZbu8XXTlflCuP6aUN4mwqd96VP4iwlXDxW2WLZlZDkZBNynse7jM?purpose=fullsize">
            <a:extLst>
              <a:ext uri="{FF2B5EF4-FFF2-40B4-BE49-F238E27FC236}">
                <a16:creationId xmlns:a16="http://schemas.microsoft.com/office/drawing/2014/main" id="{A26A9C83-82E2-6E34-1147-D0281D35D7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3995936" y="3933055"/>
            <a:ext cx="3575281" cy="252028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B3D441F-C851-D843-CD1E-BD5ACB29BB6A}"/>
              </a:ext>
            </a:extLst>
          </p:cNvPr>
          <p:cNvSpPr txBox="1">
            <a:spLocks/>
          </p:cNvSpPr>
          <p:nvPr/>
        </p:nvSpPr>
        <p:spPr>
          <a:xfrm>
            <a:off x="539552" y="1340768"/>
            <a:ext cx="2883732" cy="3213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400" b="1" dirty="0">
                <a:latin typeface="Sylfaen" panose="010A0502050306030303" pitchFamily="18" charset="0"/>
              </a:rPr>
              <a:t>ГАООП/</a:t>
            </a:r>
            <a:r>
              <a:rPr lang="ru-RU" sz="1400" b="1" dirty="0" err="1">
                <a:latin typeface="Sylfaen" panose="010A0502050306030303" pitchFamily="18" charset="0"/>
              </a:rPr>
              <a:t>GAHHPs</a:t>
            </a:r>
            <a:r>
              <a:rPr lang="ru-RU" sz="1400" b="1" dirty="0">
                <a:latin typeface="Sylfaen" panose="010A0502050306030303" pitchFamily="18" charset="0"/>
              </a:rPr>
              <a:t> </a:t>
            </a:r>
            <a:endParaRPr lang="hy-AM" sz="1400" b="1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1400" dirty="0">
                <a:latin typeface="Sylfaen" panose="010A0502050306030303" pitchFamily="18" charset="0"/>
              </a:rPr>
              <a:t>Քիմիական նյութերի կառավարման միջազգային համաժողովի (</a:t>
            </a:r>
            <a:r>
              <a:rPr lang="en-US" sz="1400" dirty="0">
                <a:latin typeface="Sylfaen" panose="010A0502050306030303" pitchFamily="18" charset="0"/>
              </a:rPr>
              <a:t>ICCM5) </a:t>
            </a:r>
            <a:r>
              <a:rPr lang="hy-AM" sz="1400" dirty="0">
                <a:latin typeface="Sylfaen" panose="010A0502050306030303" pitchFamily="18" charset="0"/>
              </a:rPr>
              <a:t>հինգերորդ նստաշրջանում </a:t>
            </a:r>
            <a:r>
              <a:rPr lang="en-US" sz="1400" dirty="0">
                <a:latin typeface="Sylfaen" panose="010A0502050306030303" pitchFamily="18" charset="0"/>
              </a:rPr>
              <a:t>V/11 </a:t>
            </a:r>
            <a:r>
              <a:rPr lang="hy-AM" sz="1400" dirty="0">
                <a:latin typeface="Sylfaen" panose="010A0502050306030303" pitchFamily="18" charset="0"/>
              </a:rPr>
              <a:t>բանաձևի ընդունումից հետո, </a:t>
            </a:r>
            <a:r>
              <a:rPr lang="en-US" sz="1400" dirty="0">
                <a:latin typeface="Sylfaen" panose="010A0502050306030303" pitchFamily="18" charset="0"/>
              </a:rPr>
              <a:t>Պ</a:t>
            </a:r>
            <a:r>
              <a:rPr lang="hy-AM" sz="1400" dirty="0">
                <a:latin typeface="Sylfaen" panose="010A0502050306030303" pitchFamily="18" charset="0"/>
              </a:rPr>
              <a:t>ԳԿ-ն, համագործակցելով ՄԱԶԾ –ի </a:t>
            </a:r>
            <a:r>
              <a:rPr lang="en-US" sz="1400" dirty="0">
                <a:latin typeface="Sylfaen" panose="010A0502050306030303" pitchFamily="18" charset="0"/>
              </a:rPr>
              <a:t>(UNDP)-</a:t>
            </a:r>
            <a:r>
              <a:rPr lang="hy-AM" sz="1400" dirty="0">
                <a:latin typeface="Sylfaen" panose="010A0502050306030303" pitchFamily="18" charset="0"/>
              </a:rPr>
              <a:t>ի, ՄԱՇՄԾ-ի </a:t>
            </a:r>
            <a:r>
              <a:rPr lang="en-US" sz="1400" dirty="0">
                <a:latin typeface="Sylfaen" panose="010A0502050306030303" pitchFamily="18" charset="0"/>
              </a:rPr>
              <a:t>(UNEP)</a:t>
            </a:r>
            <a:r>
              <a:rPr lang="hy-AM" sz="1400" dirty="0">
                <a:latin typeface="Sylfaen" panose="010A0502050306030303" pitchFamily="18" charset="0"/>
              </a:rPr>
              <a:t> և ԱՀԿ-ի </a:t>
            </a:r>
            <a:r>
              <a:rPr lang="en-US" sz="1400" dirty="0">
                <a:latin typeface="Sylfaen" panose="010A0502050306030303" pitchFamily="18" charset="0"/>
              </a:rPr>
              <a:t>(WHO) </a:t>
            </a:r>
            <a:r>
              <a:rPr lang="hy-AM" sz="1400" dirty="0">
                <a:latin typeface="Sylfaen" panose="010A0502050306030303" pitchFamily="18" charset="0"/>
              </a:rPr>
              <a:t>հետ, ստեղծեց Բարձր վտանգավորության թունաքիմիկատների դեմ պայքարի գլոբալ դաշինքը (</a:t>
            </a:r>
            <a:r>
              <a:rPr lang="en-US" sz="1400" dirty="0">
                <a:latin typeface="Sylfaen" panose="010A0502050306030303" pitchFamily="18" charset="0"/>
              </a:rPr>
              <a:t>GAHHPs):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7DBC3E-4C10-5569-2BF0-788A3244A729}"/>
              </a:ext>
            </a:extLst>
          </p:cNvPr>
          <p:cNvSpPr txBox="1"/>
          <p:nvPr/>
        </p:nvSpPr>
        <p:spPr>
          <a:xfrm>
            <a:off x="539552" y="4874491"/>
            <a:ext cx="33123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sz="1400" b="1" dirty="0">
                <a:latin typeface="Sylfaen" panose="010A0502050306030303" pitchFamily="18" charset="0"/>
              </a:rPr>
              <a:t>ՀԿՀԱԱՇՄ</a:t>
            </a:r>
            <a:r>
              <a:rPr lang="en-US" sz="1400" b="1" dirty="0">
                <a:latin typeface="Sylfaen" panose="010A0502050306030303" pitchFamily="18" charset="0"/>
              </a:rPr>
              <a:t>-</a:t>
            </a:r>
            <a:r>
              <a:rPr lang="hy-AM" sz="1400" b="1" dirty="0">
                <a:latin typeface="Sylfaen" panose="010A0502050306030303" pitchFamily="18" charset="0"/>
              </a:rPr>
              <a:t>ն քարտուղարությունից ստացել է ծանուցում դաշինքին անդամակցության վերաբերյալ։</a:t>
            </a:r>
            <a:endParaRPr lang="ru-RU" sz="1400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769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y-AM" sz="2400" b="1" dirty="0">
                <a:latin typeface="Sylfaen" panose="010A0502050306030303" pitchFamily="18" charset="0"/>
              </a:rPr>
              <a:t>Հայաստանի Հանրապետության միջազգային պարտավորությունները</a:t>
            </a:r>
            <a:endParaRPr lang="en-GB" sz="2400" dirty="0">
              <a:latin typeface="Sylfaen" panose="010A0502050306030303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960603" y="1556792"/>
            <a:ext cx="7222794" cy="416731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hy-AM" sz="2900" dirty="0">
                <a:latin typeface="Sylfaen" panose="010A0502050306030303" pitchFamily="18" charset="0"/>
              </a:rPr>
              <a:t>Հայաստանը Ստոկհոլմի, Բազելի և Ռոտերդամի կոնվենցիաների կողմ երկիր է, որոնք ձևավորում են վտանգավոր թափոնների էկոլոգիապես մաքուր կառավարման և վտանգավոր քիմիական նյութերի ու թունաքիմիկատների առևտրի վերահսկողության միջազգային հիմքը: 1999 թ․-ին Բազելի կոնվենցիան և 2003 թ․-ին Ստոկհոլմի և Ռոտերդամի կոնվենցիաները վավերացնելով՝ Հայաստանը ստանձնել է միջազգային պարտավորություններ, որոնք անմիջականորեն վերաբերում են բարձր վտանգավորության թունաքիմիկատների (ԲՎԹ-ներ) կառավարմանը և փուլային դուրսբերմանը:</a:t>
            </a:r>
            <a:endParaRPr lang="ru-RU" sz="29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ru-RU" sz="2900" dirty="0">
                <a:latin typeface="Sylfaen" panose="010A0502050306030303" pitchFamily="18" charset="0"/>
              </a:rPr>
              <a:t> </a:t>
            </a:r>
          </a:p>
          <a:p>
            <a:pPr marL="0" indent="0">
              <a:buNone/>
            </a:pPr>
            <a:r>
              <a:rPr lang="hy-AM" sz="2900" dirty="0">
                <a:latin typeface="Sylfaen" panose="010A0502050306030303" pitchFamily="18" charset="0"/>
              </a:rPr>
              <a:t>Բացի այդ, Քիմիական նյութերի վերաբերյալ գլոբալ շրջանակային ծրագիրը (</a:t>
            </a:r>
            <a:r>
              <a:rPr lang="en-US" sz="2900" dirty="0">
                <a:latin typeface="Sylfaen" panose="010A0502050306030303" pitchFamily="18" charset="0"/>
              </a:rPr>
              <a:t>GFC</a:t>
            </a:r>
            <a:r>
              <a:rPr lang="hy-AM" sz="2900" dirty="0">
                <a:latin typeface="Sylfaen" panose="010A0502050306030303" pitchFamily="18" charset="0"/>
              </a:rPr>
              <a:t>) նախատեսում է</a:t>
            </a:r>
            <a:r>
              <a:rPr lang="en-US" sz="2900" dirty="0">
                <a:latin typeface="Sylfaen" panose="010A0502050306030303" pitchFamily="18" charset="0"/>
              </a:rPr>
              <a:t> </a:t>
            </a:r>
            <a:r>
              <a:rPr lang="hy-AM" sz="2900" dirty="0">
                <a:latin typeface="Sylfaen" panose="010A0502050306030303" pitchFamily="18" charset="0"/>
              </a:rPr>
              <a:t>որոշակի վտանգավոր նյութերի (ԿՕԱ</a:t>
            </a:r>
            <a:r>
              <a:rPr lang="en-US" sz="2900" dirty="0">
                <a:latin typeface="Sylfaen" panose="010A0502050306030303" pitchFamily="18" charset="0"/>
              </a:rPr>
              <a:t>-</a:t>
            </a:r>
            <a:r>
              <a:rPr lang="hy-AM" sz="2900" dirty="0">
                <a:latin typeface="Sylfaen" panose="010A0502050306030303" pitchFamily="18" charset="0"/>
              </a:rPr>
              <a:t>ներ, Ռոտերդամի կոնվենցիայի</a:t>
            </a:r>
            <a:r>
              <a:rPr lang="en-US" sz="2900" dirty="0">
                <a:latin typeface="Sylfaen" panose="010A0502050306030303" pitchFamily="18" charset="0"/>
              </a:rPr>
              <a:t> </a:t>
            </a:r>
            <a:r>
              <a:rPr lang="hy-AM" sz="2900" dirty="0">
                <a:latin typeface="Sylfaen" panose="010A0502050306030303" pitchFamily="18" charset="0"/>
              </a:rPr>
              <a:t>ցանկում ընդգրկված քիմիական նյութերը և թունաքիմիկատները) արգելում կամ սահմանափակում, վտանգավոր քիմիական նյութերի ներմուծման/արտահանման վերահսկողություն, թունաքիմիկատների ճանաչում որպես վտանգավոր թափոններ։</a:t>
            </a:r>
            <a:endParaRPr lang="ru-RU" sz="2900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endParaRPr lang="ru-RU" sz="2900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r>
              <a:rPr lang="hy-AM" sz="2900" dirty="0">
                <a:latin typeface="Sylfaen" panose="010A0502050306030303" pitchFamily="18" charset="0"/>
              </a:rPr>
              <a:t>Այս մեխանիզմների միջոցով ԲՎԹ-ների մի մասն ավտոմատ կերպով հանվում է շրջանառությունից։</a:t>
            </a:r>
            <a:endParaRPr lang="en-US" sz="29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sz="2700" dirty="0"/>
            </a:br>
            <a:br>
              <a:rPr lang="ru-RU" sz="2700" dirty="0"/>
            </a:br>
            <a:r>
              <a:rPr lang="hy-AM" sz="2200" b="1" dirty="0">
                <a:latin typeface="Sylfaen" panose="010A0502050306030303" pitchFamily="18" charset="0"/>
              </a:rPr>
              <a:t>Հայաստանում գործող կարգավորող համակարգը։ Իրավական և կարգավորող շրջանակը</a:t>
            </a:r>
            <a:br>
              <a:rPr lang="en-US" sz="2200" dirty="0">
                <a:latin typeface="Sylfaen" panose="010A0502050306030303" pitchFamily="18" charset="0"/>
              </a:rPr>
            </a:br>
            <a:endParaRPr lang="en-GB" sz="2200" dirty="0">
              <a:latin typeface="Sylfaen" panose="010A0502050306030303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27584" y="1417638"/>
            <a:ext cx="7920880" cy="438762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hy-AM" sz="6400" dirty="0">
                <a:latin typeface="Sylfaen" panose="010A0502050306030303" pitchFamily="18" charset="0"/>
              </a:rPr>
              <a:t>Թունաքիմիկատների կառավարումը կարգավորվում է երեք մակարդակով՝ միջազգային, տարածաշրջանային և ազգային։ Ազգային մակարդակում Հայաստանի Հանրապետությունում քիմիական նյութերի կառավարումը դրանց կյանքի ցիկլի բոլոր փուլերում կարգավորվում է տարբեր մակարդակների օրենսդրական և այլ կարգավորող փաստաթղթերով.</a:t>
            </a:r>
            <a:endParaRPr lang="en-US" sz="64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6400" b="1" dirty="0">
                <a:latin typeface="Sylfaen" panose="010A0502050306030303" pitchFamily="18" charset="0"/>
              </a:rPr>
              <a:t>Հիմնական օրենսդրական ակտերը ներառում են․</a:t>
            </a:r>
            <a:endParaRPr lang="en-US" sz="6400" b="1" dirty="0">
              <a:latin typeface="Sylfaen" panose="010A0502050306030303" pitchFamily="18" charset="0"/>
            </a:endParaRPr>
          </a:p>
          <a:p>
            <a:r>
              <a:rPr lang="hy-AM" sz="6400" dirty="0">
                <a:latin typeface="Sylfaen" panose="010A0502050306030303" pitchFamily="18" charset="0"/>
              </a:rPr>
              <a:t>ՀՀ օրենքը «Բուսասանիտարիայի մասին» </a:t>
            </a:r>
          </a:p>
          <a:p>
            <a:r>
              <a:rPr lang="hy-AM" sz="6400" dirty="0">
                <a:latin typeface="Sylfaen" panose="010A0502050306030303" pitchFamily="18" charset="0"/>
              </a:rPr>
              <a:t>ՀՀ կառավարության 2022 թ․-ի հուլիսի 21-ի N 1117–Ն որոշումը «Պեստիցիդների և ագրոքիմիկատների գրանցման, վերագրանցման և գրանցումից հանելու կարգը սահմանելու մասին»  </a:t>
            </a:r>
          </a:p>
          <a:p>
            <a:r>
              <a:rPr lang="hy-AM" sz="6400" dirty="0">
                <a:latin typeface="Sylfaen" panose="010A0502050306030303" pitchFamily="18" charset="0"/>
              </a:rPr>
              <a:t>ՀՀ օրենքը «Սննդամթերքի անվտանգության պետական վերահսկողության մասին»</a:t>
            </a:r>
            <a:endParaRPr lang="en-US" sz="64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6400" dirty="0">
                <a:latin typeface="Sylfaen" panose="010A0502050306030303" pitchFamily="18" charset="0"/>
              </a:rPr>
              <a:t>Այս օրենսդրական ակտերը կարգավորում են՝ թունաքիմիկատների գրանցումը, ներմուծումը, շրջանառությունը, պահպանումը և օգտագործումը, բուսասանիտարական մշտադիտարկումը և բույսերի պաշտպանության միջոցառումները։</a:t>
            </a:r>
            <a:endParaRPr lang="en-US" sz="64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6400" b="1" dirty="0">
                <a:latin typeface="Sylfaen" panose="010A0502050306030303" pitchFamily="18" charset="0"/>
              </a:rPr>
              <a:t>Օրենսդրությունն արգելում </a:t>
            </a:r>
            <a:r>
              <a:rPr lang="hy-AM" sz="6400" dirty="0">
                <a:latin typeface="Sylfaen" panose="010A0502050306030303" pitchFamily="18" charset="0"/>
              </a:rPr>
              <a:t>է՝ չգրանցված կամ ժամկետանց թունաքիմիկատների օգտագործումը, ցածրորակ կամ արգելված թունաքիմիկատների վաճառքը, մարդու առողջության կամ շրջակա միջավայրի համար վտանգ ներկայացնող գործունեությունը։</a:t>
            </a:r>
            <a:endParaRPr lang="ru-RU" sz="64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6400" dirty="0">
                <a:latin typeface="Sylfaen" panose="010A0502050306030303" pitchFamily="18" charset="0"/>
              </a:rPr>
              <a:t>Կառավարության որոշումները սահմանում են թունաքիմիկատների գրանցման և այլ երկրների թունաբանական փորձարկումների արդյունքների ճանաչման ընթացակարգերը։</a:t>
            </a:r>
            <a:endParaRPr lang="en-GB" sz="6400" dirty="0">
              <a:latin typeface="Sylfaen" panose="010A0502050306030303" pitchFamily="18" charset="0"/>
            </a:endParaRPr>
          </a:p>
          <a:p>
            <a:endParaRPr lang="en-US" sz="26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4624"/>
            <a:ext cx="7815812" cy="1008112"/>
          </a:xfrm>
        </p:spPr>
        <p:txBody>
          <a:bodyPr>
            <a:normAutofit/>
          </a:bodyPr>
          <a:lstStyle/>
          <a:p>
            <a:r>
              <a:rPr lang="hy-AM" sz="2000" b="1" dirty="0">
                <a:latin typeface="Sylfaen" panose="010A0502050306030303" pitchFamily="18" charset="0"/>
              </a:rPr>
              <a:t>Սահմանափակումներ և խնդիրներ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1115616" y="1052736"/>
            <a:ext cx="7599788" cy="5472608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hy-AM" sz="6000" dirty="0">
                <a:latin typeface="Sylfaen" panose="010A0502050306030303" pitchFamily="18" charset="0"/>
              </a:rPr>
              <a:t>Չնայած որոշակի առաջընթացին, դեռևս կան մարտահրավերներ.</a:t>
            </a:r>
          </a:p>
          <a:p>
            <a:pPr>
              <a:lnSpc>
                <a:spcPct val="120000"/>
              </a:lnSpc>
            </a:pPr>
            <a:r>
              <a:rPr lang="hy-AM" sz="6000" dirty="0">
                <a:latin typeface="Sylfaen" panose="010A0502050306030303" pitchFamily="18" charset="0"/>
              </a:rPr>
              <a:t>Բարձր վտանգավորության թունաքիմիկատների </a:t>
            </a:r>
            <a:r>
              <a:rPr lang="en-US" sz="6000" dirty="0">
                <a:latin typeface="Sylfaen" panose="010A0502050306030303" pitchFamily="18" charset="0"/>
              </a:rPr>
              <a:t>(</a:t>
            </a:r>
            <a:r>
              <a:rPr lang="hy-AM" sz="6000" dirty="0">
                <a:latin typeface="Sylfaen" panose="010A0502050306030303" pitchFamily="18" charset="0"/>
              </a:rPr>
              <a:t>ԲՎԹ-ներ</a:t>
            </a:r>
            <a:r>
              <a:rPr lang="en-US" sz="6000" dirty="0">
                <a:latin typeface="Sylfaen" panose="010A0502050306030303" pitchFamily="18" charset="0"/>
              </a:rPr>
              <a:t>)</a:t>
            </a:r>
            <a:r>
              <a:rPr lang="hy-AM" sz="6000" dirty="0">
                <a:latin typeface="Sylfaen" panose="010A0502050306030303" pitchFamily="18" charset="0"/>
              </a:rPr>
              <a:t> համար առանձին օրենք/ռազմավարություն չկա։</a:t>
            </a:r>
          </a:p>
          <a:p>
            <a:pPr>
              <a:lnSpc>
                <a:spcPct val="120000"/>
              </a:lnSpc>
            </a:pPr>
            <a:r>
              <a:rPr lang="hy-AM" sz="6000" dirty="0">
                <a:latin typeface="Sylfaen" panose="010A0502050306030303" pitchFamily="18" charset="0"/>
              </a:rPr>
              <a:t>ԲՎԹ-ները չեն սահմանվում որպես առանձին կարգավորվող կատեգորիա։ </a:t>
            </a:r>
          </a:p>
          <a:p>
            <a:pPr>
              <a:lnSpc>
                <a:spcPct val="120000"/>
              </a:lnSpc>
            </a:pPr>
            <a:r>
              <a:rPr lang="hy-AM" sz="6000" dirty="0">
                <a:latin typeface="Sylfaen" panose="010A0502050306030303" pitchFamily="18" charset="0"/>
              </a:rPr>
              <a:t>Գոյություն չունի ԲՎԹ-ների ազգային ցանկ։</a:t>
            </a:r>
          </a:p>
          <a:p>
            <a:pPr>
              <a:lnSpc>
                <a:spcPct val="120000"/>
              </a:lnSpc>
            </a:pPr>
            <a:r>
              <a:rPr lang="hy-AM" sz="6000" dirty="0">
                <a:latin typeface="Sylfaen" panose="010A0502050306030303" pitchFamily="18" charset="0"/>
              </a:rPr>
              <a:t>Թափանցիկությունը սահմանափակ է։</a:t>
            </a:r>
          </a:p>
          <a:p>
            <a:pPr>
              <a:lnSpc>
                <a:spcPct val="120000"/>
              </a:lnSpc>
            </a:pPr>
            <a:r>
              <a:rPr lang="hy-AM" sz="6000" dirty="0">
                <a:latin typeface="Sylfaen" panose="010A0502050306030303" pitchFamily="18" charset="0"/>
              </a:rPr>
              <a:t>Չկա վտանգավոր քիմիական արտանետումների համապարփակ հանրային գրանցամատյան։ Խնդիրներ կան՝ կապված ժամկետանց թունաքիմիկատների պաշարների վերահսկողության հետ։</a:t>
            </a:r>
            <a:endParaRPr lang="ru-RU" sz="6000" dirty="0">
              <a:latin typeface="Sylfaen" panose="010A0502050306030303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hy-AM" sz="6000" dirty="0">
                <a:latin typeface="Sylfaen" panose="010A0502050306030303" pitchFamily="18" charset="0"/>
              </a:rPr>
              <a:t>Հայաստանում ներկայումս բացակայում են՝ ՊԳԿ/ԱՀԿ</a:t>
            </a:r>
            <a:r>
              <a:rPr lang="en-US" sz="6000" dirty="0">
                <a:latin typeface="Sylfaen" panose="010A0502050306030303" pitchFamily="18" charset="0"/>
              </a:rPr>
              <a:t> </a:t>
            </a:r>
            <a:r>
              <a:rPr lang="hy-AM" sz="6000" dirty="0">
                <a:latin typeface="Sylfaen" panose="010A0502050306030303" pitchFamily="18" charset="0"/>
              </a:rPr>
              <a:t>չափանիշներին համապատասխան բարձր վտանգավորության թունաքիմիկատների (ԲՎԹ-ներ) նույնականացման ընթացակարգը, ազգային փուլային դուրսբերման ծրագիրը, ԲՎԹ-ների ազդեցության մշտադիտարկման հատուկ համակարգը և այլընտրանքային տարբերակների պարտադիր գնահատում։</a:t>
            </a:r>
            <a:endParaRPr lang="ru-RU" sz="60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hy-AM" sz="5600" b="1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5600" b="1" dirty="0">
                <a:latin typeface="Sylfaen" panose="010A0502050306030303" pitchFamily="18" charset="0"/>
              </a:rPr>
              <a:t>ԲՎԹ-ների օգտագործման աճ </a:t>
            </a:r>
          </a:p>
          <a:p>
            <a:pPr marL="0" indent="0">
              <a:buNone/>
            </a:pPr>
            <a:r>
              <a:rPr lang="hy-AM" sz="5600" dirty="0">
                <a:latin typeface="Sylfaen" panose="010A0502050306030303" pitchFamily="18" charset="0"/>
              </a:rPr>
              <a:t>Ըստ հետազոտությունների տվյալների,</a:t>
            </a:r>
            <a:r>
              <a:rPr lang="hy-AM" sz="5600" b="1" dirty="0">
                <a:latin typeface="Sylfaen" panose="010A0502050306030303" pitchFamily="18" charset="0"/>
              </a:rPr>
              <a:t> </a:t>
            </a:r>
            <a:r>
              <a:rPr lang="hy-AM" sz="5600" dirty="0">
                <a:latin typeface="Sylfaen" panose="010A0502050306030303" pitchFamily="18" charset="0"/>
              </a:rPr>
              <a:t>Հայաստանում գրանցվել է ԲՎԹ-ների օգտագործման աճ։</a:t>
            </a:r>
            <a:endParaRPr lang="en-US" sz="5600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endParaRPr lang="en-US" altLang="en-US" sz="5600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r>
              <a:rPr lang="hy-AM" altLang="en-US" sz="5600" dirty="0">
                <a:latin typeface="Sylfaen" panose="010A0502050306030303" pitchFamily="18" charset="0"/>
              </a:rPr>
              <a:t>Հայաստանը պետք է ռիսկի վրա հիմնված թունաքիմիկատների վերահսկման համակարգից անցնի բարձր վտանգավորության թունաքիմիկատների ակտիվ, իրավաբանորեն պարտավորեցնող փուլային դուրսբերման՝ համատեղելով կարգավորող արգելքները, տնտեսական խթանները և ագրոէկոլոգիական այլընտրանքների լայնածավալ աջակցությունը։</a:t>
            </a:r>
            <a:endParaRPr lang="en-US" sz="5600" dirty="0">
              <a:latin typeface="Sylfaen" panose="010A0502050306030303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sz="5600" dirty="0">
              <a:latin typeface="Sylfaen" panose="010A0502050306030303" pitchFamily="18" charset="0"/>
            </a:endParaRPr>
          </a:p>
          <a:p>
            <a:endParaRPr lang="en-GB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4656033F-A012-41A8-AC4A-FDFDE3384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5489"/>
            <a:ext cx="237566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 Unicode MS"/>
              </a:rPr>
              <a:t>.</a:t>
            </a:r>
            <a:r>
              <a:rPr kumimoji="0" lang="ru-RU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044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3E319-2FE4-4ED0-AE9B-4667145B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116632"/>
            <a:ext cx="8003232" cy="936104"/>
          </a:xfrm>
        </p:spPr>
        <p:txBody>
          <a:bodyPr>
            <a:normAutofit/>
          </a:bodyPr>
          <a:lstStyle/>
          <a:p>
            <a:r>
              <a:rPr lang="hy-AM" sz="2000" b="1" dirty="0">
                <a:latin typeface="Sylfaen" panose="010A0502050306030303" pitchFamily="18" charset="0"/>
              </a:rPr>
              <a:t>Հայաստանում ԲՎԹ-ներից փուլային հրաժարման առաջընթացը</a:t>
            </a:r>
            <a:endParaRPr lang="en-US" sz="2000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2E9763-2649-4E12-87FD-6123373A6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964294"/>
            <a:ext cx="7859216" cy="492941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hy-AM" sz="1600" b="1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1600" b="1" dirty="0">
                <a:latin typeface="Sylfaen" panose="010A0502050306030303" pitchFamily="18" charset="0"/>
              </a:rPr>
              <a:t>Օրենսդրական շրջանակի ամրապնդում</a:t>
            </a:r>
          </a:p>
          <a:p>
            <a:pPr marL="0" indent="0">
              <a:buNone/>
            </a:pPr>
            <a:r>
              <a:rPr lang="hy-AM" sz="1600" dirty="0">
                <a:latin typeface="Sylfaen" panose="010A0502050306030303" pitchFamily="18" charset="0"/>
              </a:rPr>
              <a:t>Վերջին հինգ տարվա ընթացքում (2020–2025թթ․) Հայաստանն աստիճանաբար ամրապնդել է թունաքիմիկատների կարգավորումը, ներառյալ բարձր վտանգավորության թունաքիմիկատների (ԲՎԹ-ներ) փուլային դուրսբերման հետ կապված տարրերը: Այնուամենայնիվ «ԲՎԹ-ները որպես կատեգորիա արգելելու» ուղղակի քաղաքականություն չկա, և մոտեցումը մնում է անուղղակի՝ գրանցման, վերահսկողության, միջազգային պարտավորությունների և անցումային նախագծերի միջոցով:</a:t>
            </a:r>
            <a:endParaRPr lang="ru-RU" sz="1600" dirty="0">
              <a:latin typeface="Sylfaen" panose="010A0502050306030303" pitchFamily="18" charset="0"/>
            </a:endParaRPr>
          </a:p>
          <a:p>
            <a:pPr marL="0" indent="0">
              <a:buNone/>
            </a:pPr>
            <a:endParaRPr lang="hy-AM" sz="1600" b="1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1600" b="1" dirty="0">
                <a:latin typeface="Sylfaen" panose="010A0502050306030303" pitchFamily="18" charset="0"/>
              </a:rPr>
              <a:t>Ներմուծման վերահսկողության խստացում</a:t>
            </a:r>
            <a:endParaRPr lang="ru-RU" sz="1600" b="1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1600" dirty="0">
                <a:latin typeface="Sylfaen" panose="010A0502050306030303" pitchFamily="18" charset="0"/>
              </a:rPr>
              <a:t>2022 թ․-ից սկսած՝</a:t>
            </a:r>
            <a:endParaRPr lang="ru-RU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ներդրվել է քիմիական նյութեր արտադրողի և ծագման երկրի պարտադիր նույնականացումը,</a:t>
            </a:r>
          </a:p>
          <a:p>
            <a:r>
              <a:rPr lang="hy-AM" sz="1600" dirty="0">
                <a:latin typeface="Sylfaen" panose="010A0502050306030303" pitchFamily="18" charset="0"/>
              </a:rPr>
              <a:t>ուժեղացվել է ներմուծվող թունաքիմիկատների լաբորատոր փորձարկումը,</a:t>
            </a:r>
          </a:p>
          <a:p>
            <a:r>
              <a:rPr lang="hy-AM" sz="1600" dirty="0">
                <a:latin typeface="Sylfaen" panose="010A0502050306030303" pitchFamily="18" charset="0"/>
              </a:rPr>
              <a:t>հայտարարված նպատակն է՝ շուկայից վերացնել ցածրորակ և վտանգավոր նյութերը, քանի որ ԲՎԹ-ների զգալի մասը ներմուծվում է,</a:t>
            </a:r>
          </a:p>
          <a:p>
            <a:r>
              <a:rPr lang="hy-AM" sz="1600" dirty="0">
                <a:latin typeface="Sylfaen" panose="010A0502050306030303" pitchFamily="18" charset="0"/>
              </a:rPr>
              <a:t>մատակարարման շղթայի վերահսկողություն՝ ԲՎԹ-ների անուղղակի սահմանափակում։</a:t>
            </a:r>
            <a:endParaRPr lang="en-US" sz="16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682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C795F-8F92-4213-917D-6ECC9FDFA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97" y="27036"/>
            <a:ext cx="8229600" cy="1143000"/>
          </a:xfrm>
        </p:spPr>
        <p:txBody>
          <a:bodyPr>
            <a:normAutofit/>
          </a:bodyPr>
          <a:lstStyle/>
          <a:p>
            <a:r>
              <a:rPr lang="hy-AM" sz="2400" b="1" dirty="0">
                <a:latin typeface="Sylfaen" panose="010A0502050306030303" pitchFamily="18" charset="0"/>
              </a:rPr>
              <a:t>ԲՎԹ-ների օգտագործումը նվազեցնելու քաղաքականություններ և նախագծեր</a:t>
            </a:r>
            <a:endParaRPr lang="en-US" sz="2400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4A6F8-0FED-423B-A56D-DDACFA4B4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1107650"/>
            <a:ext cx="7589494" cy="49561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err="1">
                <a:latin typeface="Sylfaen" panose="010A0502050306030303" pitchFamily="18" charset="0"/>
              </a:rPr>
              <a:t>Թեև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օրենսդրությունը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մնում</a:t>
            </a:r>
            <a:r>
              <a:rPr lang="ru-RU" sz="1600" dirty="0">
                <a:latin typeface="Sylfaen" panose="010A0502050306030303" pitchFamily="18" charset="0"/>
              </a:rPr>
              <a:t> է </a:t>
            </a:r>
            <a:r>
              <a:rPr lang="ru-RU" sz="1600" dirty="0" err="1">
                <a:latin typeface="Sylfaen" panose="010A0502050306030303" pitchFamily="18" charset="0"/>
              </a:rPr>
              <a:t>հիմնական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կարգավորող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գործիքը</a:t>
            </a:r>
            <a:r>
              <a:rPr lang="ru-RU" sz="1600" dirty="0">
                <a:latin typeface="Sylfaen" panose="010A0502050306030303" pitchFamily="18" charset="0"/>
              </a:rPr>
              <a:t>, </a:t>
            </a:r>
            <a:r>
              <a:rPr lang="ru-RU" sz="1600" dirty="0" err="1">
                <a:latin typeface="Sylfaen" panose="010A0502050306030303" pitchFamily="18" charset="0"/>
              </a:rPr>
              <a:t>քաղաքական</a:t>
            </a:r>
            <a:r>
              <a:rPr lang="hy-AM" sz="1600" dirty="0">
                <a:latin typeface="Sylfaen" panose="010A0502050306030303" pitchFamily="18" charset="0"/>
              </a:rPr>
              <a:t> և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ծրագր</a:t>
            </a:r>
            <a:r>
              <a:rPr lang="hy-AM" sz="1600" dirty="0">
                <a:latin typeface="Sylfaen" panose="010A0502050306030303" pitchFamily="18" charset="0"/>
              </a:rPr>
              <a:t>ային միջոցառումները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նույնպես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կարևոր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դեր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են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խաղում</a:t>
            </a:r>
            <a:r>
              <a:rPr lang="ru-RU" sz="1600" dirty="0">
                <a:latin typeface="Sylfaen" panose="010A0502050306030303" pitchFamily="18" charset="0"/>
              </a:rPr>
              <a:t>։</a:t>
            </a:r>
          </a:p>
          <a:p>
            <a:pPr marL="0" indent="0">
              <a:buNone/>
            </a:pPr>
            <a:r>
              <a:rPr lang="hy-AM" sz="1600" b="1" dirty="0">
                <a:latin typeface="Sylfaen" panose="010A0502050306030303" pitchFamily="18" charset="0"/>
              </a:rPr>
              <a:t>Անցում այլընտրանքներին</a:t>
            </a:r>
          </a:p>
          <a:p>
            <a:r>
              <a:rPr lang="hy-AM" sz="1600" dirty="0">
                <a:latin typeface="Sylfaen" panose="010A0502050306030303" pitchFamily="18" charset="0"/>
              </a:rPr>
              <a:t>Վ</a:t>
            </a:r>
            <a:r>
              <a:rPr lang="ru-RU" sz="1600" dirty="0" err="1">
                <a:latin typeface="Sylfaen" panose="010A0502050306030303" pitchFamily="18" charset="0"/>
              </a:rPr>
              <a:t>նաս</a:t>
            </a:r>
            <a:r>
              <a:rPr lang="hy-AM" sz="1600" dirty="0">
                <a:latin typeface="Sylfaen" panose="010A0502050306030303" pitchFamily="18" charset="0"/>
              </a:rPr>
              <a:t>ակար օրգանիզմների դեմ </a:t>
            </a:r>
            <a:r>
              <a:rPr lang="ru-RU" sz="1600" dirty="0" err="1">
                <a:latin typeface="Sylfaen" panose="010A0502050306030303" pitchFamily="18" charset="0"/>
              </a:rPr>
              <a:t>ինտեգր</a:t>
            </a:r>
            <a:r>
              <a:rPr lang="hy-AM" sz="1600" dirty="0">
                <a:latin typeface="Sylfaen" panose="010A0502050306030303" pitchFamily="18" charset="0"/>
              </a:rPr>
              <a:t>աց</a:t>
            </a:r>
            <a:r>
              <a:rPr lang="ru-RU" sz="1600" dirty="0" err="1">
                <a:latin typeface="Sylfaen" panose="010A0502050306030303" pitchFamily="18" charset="0"/>
              </a:rPr>
              <a:t>ված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hy-AM" sz="1600" dirty="0">
                <a:latin typeface="Sylfaen" panose="010A0502050306030303" pitchFamily="18" charset="0"/>
              </a:rPr>
              <a:t>պայքարի </a:t>
            </a:r>
            <a:r>
              <a:rPr lang="ru-RU" sz="1600" dirty="0">
                <a:latin typeface="Sylfaen" panose="010A0502050306030303" pitchFamily="18" charset="0"/>
              </a:rPr>
              <a:t>(</a:t>
            </a:r>
            <a:r>
              <a:rPr lang="hy-AM" sz="1600" dirty="0">
                <a:latin typeface="Sylfaen" panose="010A0502050306030303" pitchFamily="18" charset="0"/>
              </a:rPr>
              <a:t>ՎԴԻՊ</a:t>
            </a:r>
            <a:r>
              <a:rPr lang="ru-RU" sz="1600" dirty="0">
                <a:latin typeface="Sylfaen" panose="010A0502050306030303" pitchFamily="18" charset="0"/>
              </a:rPr>
              <a:t>)</a:t>
            </a:r>
            <a:r>
              <a:rPr lang="hy-AM" sz="1600" dirty="0">
                <a:latin typeface="Sylfaen" panose="010A0502050306030303" pitchFamily="18" charset="0"/>
              </a:rPr>
              <a:t> մեթոդների և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ագրոէկոլոգիական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մոտեց</a:t>
            </a:r>
            <a:r>
              <a:rPr lang="hy-AM" sz="1600" dirty="0">
                <a:latin typeface="Sylfaen" panose="010A0502050306030303" pitchFamily="18" charset="0"/>
              </a:rPr>
              <a:t>ման խթանում</a:t>
            </a:r>
            <a:endParaRPr lang="ru-RU" sz="1600" b="1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r>
              <a:rPr lang="ru-RU" sz="1600" b="1" dirty="0" err="1">
                <a:latin typeface="Sylfaen" panose="010A0502050306030303" pitchFamily="18" charset="0"/>
              </a:rPr>
              <a:t>Հետազոտություններ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hy-AM" sz="1600" b="1" dirty="0">
                <a:latin typeface="Sylfaen" panose="010A0502050306030303" pitchFamily="18" charset="0"/>
              </a:rPr>
              <a:t>և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նախագծեր</a:t>
            </a:r>
            <a:r>
              <a:rPr lang="ru-RU" sz="1600" b="1" dirty="0">
                <a:latin typeface="Sylfaen" panose="010A0502050306030303" pitchFamily="18" charset="0"/>
              </a:rPr>
              <a:t> (IPEN-ի </a:t>
            </a:r>
            <a:r>
              <a:rPr lang="ru-RU" sz="1600" b="1" dirty="0" err="1">
                <a:latin typeface="Sylfaen" panose="010A0502050306030303" pitchFamily="18" charset="0"/>
              </a:rPr>
              <a:t>հետ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համատեղ</a:t>
            </a:r>
            <a:r>
              <a:rPr lang="ru-RU" sz="1600" b="1" dirty="0">
                <a:latin typeface="Sylfaen" panose="010A0502050306030303" pitchFamily="18" charset="0"/>
              </a:rPr>
              <a:t>)</a:t>
            </a:r>
            <a:r>
              <a:rPr lang="hy-AM" sz="1600" b="1" dirty="0">
                <a:latin typeface="Sylfaen" panose="010A0502050306030303" pitchFamily="18" charset="0"/>
              </a:rPr>
              <a:t>՝</a:t>
            </a:r>
            <a:r>
              <a:rPr lang="ru-RU" sz="1600" b="1" dirty="0">
                <a:latin typeface="Sylfaen" panose="010A0502050306030303" pitchFamily="18" charset="0"/>
              </a:rPr>
              <a:t> </a:t>
            </a:r>
            <a:r>
              <a:rPr lang="ru-RU" sz="1600" b="1" dirty="0" err="1">
                <a:latin typeface="Sylfaen" panose="010A0502050306030303" pitchFamily="18" charset="0"/>
              </a:rPr>
              <a:t>ուղղված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endParaRPr lang="hy-AM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ԲՎԹ-ների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աստիճանական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hy-AM" sz="1600" dirty="0">
                <a:latin typeface="Sylfaen" panose="010A0502050306030303" pitchFamily="18" charset="0"/>
              </a:rPr>
              <a:t>դուրսբերմանը,</a:t>
            </a:r>
          </a:p>
          <a:p>
            <a:r>
              <a:rPr lang="ru-RU" sz="1600" dirty="0" err="1">
                <a:latin typeface="Sylfaen" panose="010A0502050306030303" pitchFamily="18" charset="0"/>
              </a:rPr>
              <a:t>վնասատուների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դեմ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պայքարի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ոչ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քիմիական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մեթոդների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ներդրմանը</a:t>
            </a:r>
            <a:r>
              <a:rPr lang="hy-AM" sz="1600" dirty="0">
                <a:latin typeface="Sylfaen" panose="010A0502050306030303" pitchFamily="18" charset="0"/>
              </a:rPr>
              <a:t>։</a:t>
            </a:r>
          </a:p>
          <a:p>
            <a:pPr marL="0" indent="0">
              <a:buNone/>
            </a:pPr>
            <a:endParaRPr lang="hy-AM" sz="1600" b="1" dirty="0">
              <a:latin typeface="Sylfaen" panose="010A0502050306030303" pitchFamily="18" charset="0"/>
            </a:endParaRPr>
          </a:p>
          <a:p>
            <a:pPr marL="0" indent="0">
              <a:buNone/>
            </a:pPr>
            <a:r>
              <a:rPr lang="hy-AM" sz="1600" b="1" dirty="0">
                <a:latin typeface="Sylfaen" panose="010A0502050306030303" pitchFamily="18" charset="0"/>
              </a:rPr>
              <a:t>Կապերը </a:t>
            </a:r>
            <a:r>
              <a:rPr lang="en-US" sz="1600" b="1" dirty="0">
                <a:latin typeface="Sylfaen" panose="010A0502050306030303" pitchFamily="18" charset="0"/>
              </a:rPr>
              <a:t>NBSAP-</a:t>
            </a:r>
            <a:r>
              <a:rPr lang="hy-AM" sz="1600" b="1" dirty="0">
                <a:latin typeface="Sylfaen" panose="010A0502050306030303" pitchFamily="18" charset="0"/>
              </a:rPr>
              <a:t>ի և շրջակա միջավայրի քաղաքականության հետ</a:t>
            </a:r>
            <a:endParaRPr lang="en-US" sz="1600" dirty="0">
              <a:latin typeface="Sylfaen" panose="010A0502050306030303" pitchFamily="18" charset="0"/>
            </a:endParaRPr>
          </a:p>
          <a:p>
            <a:pPr marL="0" lvl="0" indent="0">
              <a:buNone/>
            </a:pPr>
            <a:r>
              <a:rPr lang="ru-RU" sz="1600" dirty="0" err="1">
                <a:latin typeface="Sylfaen" panose="010A0502050306030303" pitchFamily="18" charset="0"/>
              </a:rPr>
              <a:t>Քիմիական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աղտոտվածության</a:t>
            </a:r>
            <a:r>
              <a:rPr lang="ru-RU" sz="1600" dirty="0">
                <a:latin typeface="Sylfaen" panose="010A0502050306030303" pitchFamily="18" charset="0"/>
              </a:rPr>
              <a:t> և </a:t>
            </a:r>
            <a:r>
              <a:rPr lang="ru-RU" sz="1600" dirty="0" err="1">
                <a:latin typeface="Sylfaen" panose="010A0502050306030303" pitchFamily="18" charset="0"/>
              </a:rPr>
              <a:t>թունաքիմիկատների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օգտագործման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հետ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կապված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հարցեր</a:t>
            </a:r>
            <a:r>
              <a:rPr lang="hy-AM" sz="1600" dirty="0">
                <a:latin typeface="Sylfaen" panose="010A0502050306030303" pitchFamily="18" charset="0"/>
              </a:rPr>
              <a:t>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ավելի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ու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ավելի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են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ներառվում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հետևյալ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ոլորտներում</a:t>
            </a:r>
            <a:r>
              <a:rPr lang="hy-AM" sz="1600" dirty="0">
                <a:latin typeface="Sylfaen" panose="010A0502050306030303" pitchFamily="18" charset="0"/>
              </a:rPr>
              <a:t>՝</a:t>
            </a:r>
          </a:p>
          <a:p>
            <a:r>
              <a:rPr lang="ru-RU" sz="1600" dirty="0" err="1">
                <a:latin typeface="Sylfaen" panose="010A0502050306030303" pitchFamily="18" charset="0"/>
              </a:rPr>
              <a:t>կենսաբազմազանության</a:t>
            </a:r>
            <a:r>
              <a:rPr lang="hy-AM" sz="1600" dirty="0">
                <a:latin typeface="Sylfaen" panose="010A0502050306030303" pitchFamily="18" charset="0"/>
              </a:rPr>
              <a:t> ազգային ռազմավարություն</a:t>
            </a:r>
            <a:r>
              <a:rPr lang="ru-RU" sz="1600" dirty="0">
                <a:latin typeface="Sylfaen" panose="010A0502050306030303" pitchFamily="18" charset="0"/>
              </a:rPr>
              <a:t> (</a:t>
            </a:r>
            <a:r>
              <a:rPr lang="hy-AM" sz="1600" dirty="0">
                <a:latin typeface="Sylfaen" panose="010A0502050306030303" pitchFamily="18" charset="0"/>
              </a:rPr>
              <a:t>ԿԱՌԳԾ/</a:t>
            </a:r>
            <a:r>
              <a:rPr lang="ru-RU" sz="1600" dirty="0">
                <a:latin typeface="Sylfaen" panose="010A0502050306030303" pitchFamily="18" charset="0"/>
              </a:rPr>
              <a:t>NBSAP</a:t>
            </a:r>
            <a:r>
              <a:rPr lang="en-US" sz="1600" dirty="0">
                <a:latin typeface="Sylfaen" panose="010A0502050306030303" pitchFamily="18" charset="0"/>
              </a:rPr>
              <a:t>),</a:t>
            </a:r>
            <a:endParaRPr lang="hy-AM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գյուղատնտեսություն,</a:t>
            </a:r>
          </a:p>
          <a:p>
            <a:r>
              <a:rPr lang="ru-RU" sz="1600" dirty="0" err="1">
                <a:latin typeface="Sylfaen" panose="010A0502050306030303" pitchFamily="18" charset="0"/>
              </a:rPr>
              <a:t>հանրային</a:t>
            </a: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ru-RU" sz="1600" dirty="0" err="1">
                <a:latin typeface="Sylfaen" panose="010A0502050306030303" pitchFamily="18" charset="0"/>
              </a:rPr>
              <a:t>առողջապահությ</a:t>
            </a:r>
            <a:r>
              <a:rPr lang="hy-AM" sz="1600" dirty="0">
                <a:latin typeface="Sylfaen" panose="010A0502050306030303" pitchFamily="18" charset="0"/>
              </a:rPr>
              <a:t>ուն։</a:t>
            </a:r>
          </a:p>
          <a:p>
            <a:pPr marL="0" lvl="0" indent="0">
              <a:buNone/>
            </a:pPr>
            <a:r>
              <a:rPr lang="ru-RU" sz="1600" dirty="0">
                <a:latin typeface="Sylfaen" panose="010A0502050306030303" pitchFamily="18" charset="0"/>
              </a:rPr>
              <a:t> </a:t>
            </a:r>
            <a:r>
              <a:rPr lang="hy-AM" sz="1600" dirty="0">
                <a:latin typeface="Sylfaen" panose="010A0502050306030303" pitchFamily="18" charset="0"/>
              </a:rPr>
              <a:t>Սա քաղաքական հիմք է ստեղծում ապագա արգելքների համար։</a:t>
            </a:r>
            <a:endParaRPr lang="ru-RU" sz="1600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602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494FD-93D7-4A52-AD4E-D64E90A89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US" sz="2000" b="1" dirty="0">
                <a:latin typeface="Sylfaen" panose="010A0502050306030303" pitchFamily="18" charset="0"/>
              </a:rPr>
              <a:t>Հ</a:t>
            </a:r>
            <a:r>
              <a:rPr lang="hy-AM" sz="2000" b="1" dirty="0">
                <a:latin typeface="Sylfaen" panose="010A0502050306030303" pitchFamily="18" charset="0"/>
              </a:rPr>
              <a:t>ԿՀԱԱՇՄ – ն և ԲՎԹ-ները</a:t>
            </a:r>
            <a:endParaRPr lang="en-US" sz="2000" b="1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AA2BAB-46E1-4A91-90AE-C5E1307095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124744"/>
            <a:ext cx="8147248" cy="500141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hy-AM" sz="1600" dirty="0">
                <a:latin typeface="Sylfaen" panose="010A0502050306030303" pitchFamily="18" charset="0"/>
              </a:rPr>
              <a:t>2020 թ․-ին  մեր կազմակերպությունը ներկայացրեց Հայաստանում բարձր վտանգավորության թունաքիմիկատների վերաբերյալ իրավիճակի վերլուծությունը </a:t>
            </a:r>
            <a:r>
              <a:rPr lang="en-US" sz="1600" dirty="0">
                <a:latin typeface="Sylfaen" panose="010A0502050306030303" pitchFamily="18" charset="0"/>
              </a:rPr>
              <a:t>(</a:t>
            </a:r>
            <a:r>
              <a:rPr lang="hy-AM" sz="1600" dirty="0">
                <a:latin typeface="Sylfaen" panose="010A0502050306030303" pitchFamily="18" charset="0"/>
              </a:rPr>
              <a:t>վերանայումը</a:t>
            </a:r>
            <a:r>
              <a:rPr lang="en-US" sz="1600" dirty="0">
                <a:latin typeface="Sylfaen" panose="010A0502050306030303" pitchFamily="18" charset="0"/>
              </a:rPr>
              <a:t>)</a:t>
            </a:r>
            <a:r>
              <a:rPr lang="hy-AM" sz="1600" dirty="0">
                <a:latin typeface="Sylfaen" panose="010A0502050306030303" pitchFamily="18" charset="0"/>
              </a:rPr>
              <a:t>, որն այս խնդրի վերաբերյալ  </a:t>
            </a:r>
            <a:r>
              <a:rPr lang="en-US" sz="1600" dirty="0">
                <a:latin typeface="Sylfaen" panose="010A0502050306030303" pitchFamily="18" charset="0"/>
              </a:rPr>
              <a:t>IPEN </a:t>
            </a:r>
            <a:r>
              <a:rPr lang="hy-AM" sz="1600" dirty="0">
                <a:latin typeface="Sylfaen" panose="010A0502050306030303" pitchFamily="18" charset="0"/>
              </a:rPr>
              <a:t>–ի միջազգային ծրագրի շրջանակում անցկացված առաջին ուսումնասիրությունն էր։</a:t>
            </a:r>
            <a:endParaRPr lang="ru-RU" sz="1600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hy-AM" sz="1600" dirty="0">
                <a:latin typeface="Sylfaen" panose="010A0502050306030303" pitchFamily="18" charset="0"/>
              </a:rPr>
              <a:t>2026 թ․-ին </a:t>
            </a:r>
            <a:r>
              <a:rPr lang="en-US" sz="1600" dirty="0">
                <a:latin typeface="Sylfaen" panose="010A0502050306030303" pitchFamily="18" charset="0"/>
              </a:rPr>
              <a:t>IPEN-</a:t>
            </a:r>
            <a:r>
              <a:rPr lang="hy-AM" sz="1600" dirty="0">
                <a:latin typeface="Sylfaen" panose="010A0502050306030303" pitchFamily="18" charset="0"/>
              </a:rPr>
              <a:t>ի ծրագրի շրջանակում մենք պատրաստեցինք այս խնդրի վերաբերյալ երկրորդ վերլուծությունը </a:t>
            </a:r>
            <a:r>
              <a:rPr lang="en-US" sz="1600" dirty="0">
                <a:latin typeface="Sylfaen" panose="010A0502050306030303" pitchFamily="18" charset="0"/>
              </a:rPr>
              <a:t>(</a:t>
            </a:r>
            <a:r>
              <a:rPr lang="hy-AM" sz="1600" dirty="0">
                <a:latin typeface="Sylfaen" panose="010A0502050306030303" pitchFamily="18" charset="0"/>
              </a:rPr>
              <a:t>վերանայումը</a:t>
            </a:r>
            <a:r>
              <a:rPr lang="en-US" sz="1600">
                <a:latin typeface="Sylfaen" panose="010A0502050306030303" pitchFamily="18" charset="0"/>
              </a:rPr>
              <a:t>)</a:t>
            </a:r>
            <a:r>
              <a:rPr lang="hy-AM" sz="1600">
                <a:latin typeface="Sylfaen" panose="010A0502050306030303" pitchFamily="18" charset="0"/>
              </a:rPr>
              <a:t>՝ </a:t>
            </a:r>
            <a:r>
              <a:rPr lang="hy-AM" sz="1600" dirty="0">
                <a:latin typeface="Sylfaen" panose="010A0502050306030303" pitchFamily="18" charset="0"/>
              </a:rPr>
              <a:t>ընդգրկելով վերջին 5 տարիները՝ վերլուծելով և գնահատելով ԲՎԹ-ների  կառավարման քաղաքականության և իրավիճակի ընթացիկ փոփոխությունները։</a:t>
            </a:r>
            <a:endParaRPr lang="ru-RU" sz="1600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600" dirty="0">
              <a:latin typeface="Sylfaen" panose="010A0502050306030303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endParaRPr lang="ru-RU" sz="1800" dirty="0"/>
          </a:p>
          <a:p>
            <a:pPr>
              <a:buFont typeface="Wingdings" panose="05000000000000000000" pitchFamily="2" charset="2"/>
              <a:buChar char="Ø"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ru-RU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E0BBB5-E6FF-8ECE-D8C2-B3C7ED4269A2}"/>
              </a:ext>
            </a:extLst>
          </p:cNvPr>
          <p:cNvSpPr txBox="1"/>
          <p:nvPr/>
        </p:nvSpPr>
        <p:spPr>
          <a:xfrm>
            <a:off x="815978" y="3558092"/>
            <a:ext cx="32221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endParaRPr lang="ru-RU" b="1" dirty="0"/>
          </a:p>
          <a:p>
            <a:r>
              <a:rPr lang="hy-AM" b="1" dirty="0">
                <a:latin typeface="Sylfaen" panose="010A0502050306030303" pitchFamily="18" charset="0"/>
              </a:rPr>
              <a:t>ՀԿՀԱԱՇՄ-ն Քիմիական նյութերի վերաբերյալ գլոբալ շրջանակային ծրագրի </a:t>
            </a:r>
            <a:r>
              <a:rPr lang="en-US" b="1" dirty="0">
                <a:latin typeface="Sylfaen" panose="010A0502050306030303" pitchFamily="18" charset="0"/>
              </a:rPr>
              <a:t>(GFC) </a:t>
            </a:r>
            <a:r>
              <a:rPr lang="hy-AM" b="1" dirty="0">
                <a:latin typeface="Sylfaen" panose="010A0502050306030303" pitchFamily="18" charset="0"/>
              </a:rPr>
              <a:t>ՀԿ համակարգողն է։</a:t>
            </a:r>
            <a:endParaRPr lang="ru-RU" sz="1800" b="1" dirty="0">
              <a:latin typeface="Sylfaen" panose="010A05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AA3F8-1299-80BA-8792-1C3F4E8949BB}"/>
              </a:ext>
            </a:extLst>
          </p:cNvPr>
          <p:cNvSpPr txBox="1"/>
          <p:nvPr/>
        </p:nvSpPr>
        <p:spPr>
          <a:xfrm>
            <a:off x="4696602" y="4005064"/>
            <a:ext cx="32221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y-AM" b="1" dirty="0">
                <a:latin typeface="Sylfaen" panose="010A0502050306030303" pitchFamily="18" charset="0"/>
              </a:rPr>
              <a:t>2026 թ</a:t>
            </a:r>
            <a:r>
              <a:rPr lang="en-US" b="1" dirty="0">
                <a:latin typeface="Sylfaen" panose="010A0502050306030303" pitchFamily="18" charset="0"/>
              </a:rPr>
              <a:t>.</a:t>
            </a:r>
            <a:r>
              <a:rPr lang="hy-AM" b="1" dirty="0">
                <a:latin typeface="Sylfaen" panose="010A0502050306030303" pitchFamily="18" charset="0"/>
              </a:rPr>
              <a:t>-ի սեպտեմբերին ՀԿՀԱԱՇՄ</a:t>
            </a:r>
            <a:r>
              <a:rPr lang="en-US" b="1" dirty="0">
                <a:latin typeface="Sylfaen" panose="010A0502050306030303" pitchFamily="18" charset="0"/>
              </a:rPr>
              <a:t>-</a:t>
            </a:r>
            <a:r>
              <a:rPr lang="hy-AM" b="1" dirty="0">
                <a:latin typeface="Sylfaen" panose="010A0502050306030303" pitchFamily="18" charset="0"/>
              </a:rPr>
              <a:t>ն քարտուղարությունից ստացավ ծանուցում Դաշինքին անդամակցության մասին։</a:t>
            </a:r>
            <a:endParaRPr lang="ru-RU" sz="1800" b="1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6008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1126</TotalTime>
  <Words>1243</Words>
  <Application>Microsoft Office PowerPoint</Application>
  <PresentationFormat>On-screen Show (4:3)</PresentationFormat>
  <Paragraphs>123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Arial Unicode MS</vt:lpstr>
      <vt:lpstr>Calibri</vt:lpstr>
      <vt:lpstr>Sylfaen</vt:lpstr>
      <vt:lpstr>Wingdings</vt:lpstr>
      <vt:lpstr>Тема Office</vt:lpstr>
      <vt:lpstr>PowerPoint Presentation</vt:lpstr>
      <vt:lpstr>Բարձր վտանգավորության թունաքիմիկատների սահմանումը</vt:lpstr>
      <vt:lpstr>Բնապահպանական արդարություն՝ բնապահպանական ազդեցության բեռը անհավասարաչափ է բաշխված</vt:lpstr>
      <vt:lpstr>Կառավարությունները չեն կարող միայնակ հաղթահարել այս ճգնաժամը։</vt:lpstr>
      <vt:lpstr>Հնարավոր այլընտրանքները</vt:lpstr>
      <vt:lpstr>Գործողությունների ռազմավարություն</vt:lpstr>
      <vt:lpstr>Քիմիական նյութերի վերաբերյալ գլոբալ շրջանակային ծրագիր (Global Framework on Chemicals/GFC/)</vt:lpstr>
      <vt:lpstr>Բարձր վտանգավորության թունաքիմիկատների դեմ պայքարի գլոբալ դաշինք (ГАООП/GAHHPs)</vt:lpstr>
      <vt:lpstr>Հայաստանի Հանրապետության միջազգային պարտավորությունները</vt:lpstr>
      <vt:lpstr>  Հայաստանում գործող կարգավորող համակարգը։ Իրավական և կարգավորող շրջանակը </vt:lpstr>
      <vt:lpstr>Սահմանափակումներ և խնդիրներ</vt:lpstr>
      <vt:lpstr>Հայաստանում ԲՎԹ-ներից փուլային հրաժարման առաջընթացը</vt:lpstr>
      <vt:lpstr>ԲՎԹ-ների օգտագործումը նվազեցնելու քաղաքականություններ և նախագծեր</vt:lpstr>
      <vt:lpstr>ՀԿՀԱԱՇՄ – ն և ԲՎԹ-ները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Mariam</dc:creator>
  <cp:lastModifiedBy>Emma Anakhasyan</cp:lastModifiedBy>
  <cp:revision>180</cp:revision>
  <dcterms:created xsi:type="dcterms:W3CDTF">2026-06-16T15:09:23Z</dcterms:created>
  <dcterms:modified xsi:type="dcterms:W3CDTF">2026-09-30T08:20:49Z</dcterms:modified>
</cp:coreProperties>
</file>