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5" r:id="rId3"/>
    <p:sldId id="260" r:id="rId4"/>
    <p:sldId id="262" r:id="rId5"/>
    <p:sldId id="261" r:id="rId6"/>
    <p:sldId id="263" r:id="rId7"/>
    <p:sldId id="264" r:id="rId8"/>
    <p:sldId id="266" r:id="rId9"/>
    <p:sldId id="267" r:id="rId10"/>
    <p:sldId id="270" r:id="rId11"/>
    <p:sldId id="268" r:id="rId12"/>
    <p:sldId id="275" r:id="rId13"/>
    <p:sldId id="276" r:id="rId14"/>
    <p:sldId id="277" r:id="rId15"/>
    <p:sldId id="278" r:id="rId16"/>
    <p:sldId id="279" r:id="rId17"/>
    <p:sldId id="269" r:id="rId18"/>
    <p:sldId id="271" r:id="rId19"/>
    <p:sldId id="282" r:id="rId20"/>
    <p:sldId id="281" r:id="rId21"/>
    <p:sldId id="283" r:id="rId22"/>
    <p:sldId id="284" r:id="rId23"/>
    <p:sldId id="272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3FC"/>
    <a:srgbClr val="FDE6FE"/>
    <a:srgbClr val="BDC3F9"/>
    <a:srgbClr val="FFE89F"/>
    <a:srgbClr val="98A1F6"/>
    <a:srgbClr val="E5B6B5"/>
    <a:srgbClr val="C0504D"/>
    <a:srgbClr val="BDFFFF"/>
    <a:srgbClr val="D5FFE3"/>
    <a:srgbClr val="B7E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86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983048993875761E-2"/>
          <c:y val="5.1333514073035776E-3"/>
          <c:w val="0.90254391278013324"/>
          <c:h val="0.779433197284262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'թ-ք ներկրում և ատահանում'!$B$4</c:f>
              <c:strCache>
                <c:ptCount val="1"/>
                <c:pt idx="0">
                  <c:v>ներմուծում</c:v>
                </c:pt>
              </c:strCache>
            </c:strRef>
          </c:tx>
          <c:spPr>
            <a:solidFill>
              <a:srgbClr val="98A1F6"/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5.555555555555555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2C-4BF8-8843-36C5BC81E0DC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108000" tIns="72000" rIns="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'թ-ք ներկրում և ատահանում'!$A$5:$A$9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'թ-ք ներկրում և ատահանում'!$B$5:$B$9</c:f>
              <c:numCache>
                <c:formatCode>General</c:formatCode>
                <c:ptCount val="5"/>
                <c:pt idx="0">
                  <c:v>2560.768</c:v>
                </c:pt>
                <c:pt idx="1">
                  <c:v>2538.9520000000002</c:v>
                </c:pt>
                <c:pt idx="2">
                  <c:v>2477.2330000000002</c:v>
                </c:pt>
                <c:pt idx="3">
                  <c:v>2823.4389999999999</c:v>
                </c:pt>
                <c:pt idx="4">
                  <c:v>3768.806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B62C-4BF8-8843-36C5BC81E0DC}"/>
            </c:ext>
          </c:extLst>
        </c:ser>
        <c:ser>
          <c:idx val="1"/>
          <c:order val="1"/>
          <c:tx>
            <c:strRef>
              <c:f>'թ-ք ներկրում և ատահանում'!$C$4</c:f>
              <c:strCache>
                <c:ptCount val="1"/>
                <c:pt idx="0">
                  <c:v> արտահանում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777777777777779E-3"/>
                  <c:y val="-4.91285326848195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144000" tIns="3600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B62C-4BF8-8843-36C5BC81E0DC}"/>
                </c:ext>
              </c:extLst>
            </c:dLbl>
            <c:dLbl>
              <c:idx val="1"/>
              <c:layout>
                <c:manualLayout>
                  <c:x val="9.7222222222221721E-3"/>
                  <c:y val="-3.27523551232130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6000" tIns="3600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B62C-4BF8-8843-36C5BC81E0DC}"/>
                </c:ext>
              </c:extLst>
            </c:dLbl>
            <c:dLbl>
              <c:idx val="2"/>
              <c:layout>
                <c:manualLayout>
                  <c:x val="1.9444444444444344E-2"/>
                  <c:y val="-4.50344882944178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6000" tIns="36000" rIns="38100" bIns="19050" anchor="b" anchorCtr="0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62C-4BF8-8843-36C5BC81E0DC}"/>
                </c:ext>
              </c:extLst>
            </c:dLbl>
            <c:dLbl>
              <c:idx val="3"/>
              <c:layout>
                <c:manualLayout>
                  <c:x val="5.5555555555555558E-3"/>
                  <c:y val="-4.91285326848195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144000" tIns="3600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B62C-4BF8-8843-36C5BC81E0DC}"/>
                </c:ext>
              </c:extLst>
            </c:dLbl>
            <c:dLbl>
              <c:idx val="4"/>
              <c:layout>
                <c:manualLayout>
                  <c:x val="2.361111111111111E-2"/>
                  <c:y val="-5.32225770752212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72000" tIns="36000" rIns="720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62C-4BF8-8843-36C5BC81E0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288000" tIns="3600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'թ-ք ներկրում և ատահանում'!$A$5:$A$9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'թ-ք ներկրում և ատահանում'!$C$5:$C$9</c:f>
              <c:numCache>
                <c:formatCode>General</c:formatCode>
                <c:ptCount val="5"/>
                <c:pt idx="0">
                  <c:v>63.722000000000001</c:v>
                </c:pt>
                <c:pt idx="1">
                  <c:v>168.06</c:v>
                </c:pt>
                <c:pt idx="2">
                  <c:v>70.762</c:v>
                </c:pt>
                <c:pt idx="3">
                  <c:v>55.073</c:v>
                </c:pt>
                <c:pt idx="4">
                  <c:v>245.256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B62C-4BF8-8843-36C5BC81E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shape val="box"/>
        <c:axId val="759733376"/>
        <c:axId val="759742944"/>
        <c:axId val="0"/>
      </c:bar3DChart>
      <c:catAx>
        <c:axId val="75973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759742944"/>
        <c:crosses val="autoZero"/>
        <c:auto val="1"/>
        <c:lblAlgn val="ctr"/>
        <c:lblOffset val="100"/>
        <c:noMultiLvlLbl val="0"/>
      </c:catAx>
      <c:valAx>
        <c:axId val="759742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973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6.6130099704487348E-3"/>
          <c:w val="0.29078324584426946"/>
          <c:h val="8.8603179750791974E-2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ylfaen" panose="010A050205030603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օգտագործվում է (տ) ՀՀ-ում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2497.0459999999998</c:v>
                </c:pt>
                <c:pt idx="1">
                  <c:v>2370.8919999999998</c:v>
                </c:pt>
                <c:pt idx="2">
                  <c:v>2406.471</c:v>
                </c:pt>
                <c:pt idx="3">
                  <c:v>2768.366</c:v>
                </c:pt>
                <c:pt idx="4">
                  <c:v>3523.55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B4-455A-8FA6-40441DB64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</c:spPr>
        </c:dropLines>
        <c:smooth val="0"/>
        <c:axId val="88858624"/>
        <c:axId val="88860160"/>
      </c:lineChart>
      <c:catAx>
        <c:axId val="8885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spc="100" baseline="0">
                <a:solidFill>
                  <a:schemeClr val="tx1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88860160"/>
        <c:crosses val="autoZero"/>
        <c:auto val="1"/>
        <c:lblAlgn val="ctr"/>
        <c:lblOffset val="100"/>
        <c:noMultiLvlLbl val="0"/>
      </c:catAx>
      <c:valAx>
        <c:axId val="88860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8858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BDC3F9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800">
          <a:latin typeface="Sylfaen" panose="010A0502050306030303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Քանակը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>
                    <a:latin typeface="Sylfaen" panose="010A05020503060303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I Ինսեկտիցիդներ</c:v>
                </c:pt>
                <c:pt idx="1">
                  <c:v>II Ինսեկտոֆունգիցիդներ</c:v>
                </c:pt>
                <c:pt idx="2">
                  <c:v>III Մանրէակենսաբանական</c:v>
                </c:pt>
                <c:pt idx="3">
                  <c:v>IV Նեմատոցիդներ</c:v>
                </c:pt>
                <c:pt idx="4">
                  <c:v>V Ռոդենտիցիդներ</c:v>
                </c:pt>
                <c:pt idx="5">
                  <c:v>VI Ֆունգիցիդներ</c:v>
                </c:pt>
                <c:pt idx="6">
                  <c:v>VII Սնկասպան ախտահանիչներ</c:v>
                </c:pt>
                <c:pt idx="7">
                  <c:v>VIII Հերբիցիդներ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798</c:v>
                </c:pt>
                <c:pt idx="1">
                  <c:v>13</c:v>
                </c:pt>
                <c:pt idx="2">
                  <c:v>8</c:v>
                </c:pt>
                <c:pt idx="3">
                  <c:v>5</c:v>
                </c:pt>
                <c:pt idx="4">
                  <c:v>21</c:v>
                </c:pt>
                <c:pt idx="5">
                  <c:v>651</c:v>
                </c:pt>
                <c:pt idx="6">
                  <c:v>7</c:v>
                </c:pt>
                <c:pt idx="7">
                  <c:v>360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4CDF-43C6-B257-E0BCC6A20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409792"/>
        <c:axId val="67425024"/>
        <c:axId val="0"/>
      </c:bar3DChart>
      <c:catAx>
        <c:axId val="67409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Sylfaen" panose="010A0502050306030303" pitchFamily="18" charset="0"/>
              </a:defRPr>
            </a:pPr>
            <a:endParaRPr lang="en-US"/>
          </a:p>
        </c:txPr>
        <c:crossAx val="67425024"/>
        <c:crosses val="autoZero"/>
        <c:auto val="1"/>
        <c:lblAlgn val="ctr"/>
        <c:lblOffset val="100"/>
        <c:noMultiLvlLbl val="0"/>
      </c:catAx>
      <c:valAx>
        <c:axId val="674250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740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B7E6FB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y-AM" sz="1600" b="1" i="0" u="none" strike="noStrike" cap="none" baseline="0">
                <a:effectLst/>
                <a:latin typeface="Sylfaen" panose="010A0502050306030303" pitchFamily="18" charset="0"/>
              </a:rPr>
              <a:t>Ակտիվ բաղադրիչների մասնաբաժինն՝ ըստ ազդեցության կատեգորիայի դասակարգման,</a:t>
            </a:r>
            <a:r>
              <a:rPr lang="en-US" sz="1600" b="1" i="0" u="none" strike="noStrike" cap="none" baseline="0">
                <a:effectLst/>
                <a:latin typeface="Sylfaen" panose="010A0502050306030303" pitchFamily="18" charset="0"/>
              </a:rPr>
              <a:t> </a:t>
            </a:r>
            <a:r>
              <a:rPr lang="hy-AM" sz="1600" b="1" i="0" u="none" strike="noStrike" cap="none" baseline="0">
                <a:effectLst/>
                <a:latin typeface="Sylfaen" panose="010A0502050306030303" pitchFamily="18" charset="0"/>
              </a:rPr>
              <a:t>ՀՀ, </a:t>
            </a:r>
            <a:r>
              <a:rPr lang="en-US" sz="1600" b="1" i="0" u="none" strike="noStrike" cap="none" baseline="0">
                <a:effectLst/>
                <a:latin typeface="Sylfaen" panose="010A0502050306030303" pitchFamily="18" charset="0"/>
              </a:rPr>
              <a:t>2023-2025 </a:t>
            </a:r>
            <a:r>
              <a:rPr lang="hy-AM" sz="1600" b="1" i="0" u="none" strike="noStrike" cap="none" baseline="0">
                <a:effectLst/>
                <a:latin typeface="Sylfaen" panose="010A0502050306030303" pitchFamily="18" charset="0"/>
              </a:rPr>
              <a:t>թթ․ </a:t>
            </a:r>
            <a:r>
              <a:rPr lang="en-US" sz="1600" b="1" i="0" u="none" strike="noStrike" cap="none" baseline="0">
                <a:effectLst/>
                <a:latin typeface="Sylfaen" panose="010A0502050306030303" pitchFamily="18" charset="0"/>
              </a:rPr>
              <a:t>(%)</a:t>
            </a:r>
            <a:endParaRPr lang="hy-AM" sz="1600" cap="none">
              <a:latin typeface="Sylfaen" panose="010A0502050306030303" pitchFamily="18" charset="0"/>
            </a:endParaRPr>
          </a:p>
        </c:rich>
      </c:tx>
      <c:layout>
        <c:manualLayout>
          <c:xMode val="edge"/>
          <c:yMode val="edge"/>
          <c:x val="0.160455974842767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2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485576145087128"/>
          <c:y val="0.18456115382433777"/>
          <c:w val="0.71058922897795673"/>
          <c:h val="0.6255600761103291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Մասնաբաժինը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A776-456F-B4F6-0A70900845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A776-456F-B4F6-0A709008450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A776-456F-B4F6-0A709008450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A776-456F-B4F6-0A709008450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A776-456F-B4F6-0A709008450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A776-456F-B4F6-0A709008450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A776-456F-B4F6-0A709008450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76-456F-B4F6-0A709008450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776-456F-B4F6-0A7090084501}"/>
                </c:ext>
              </c:extLst>
            </c:dLbl>
            <c:dLbl>
              <c:idx val="2"/>
              <c:layout>
                <c:manualLayout>
                  <c:x val="-0.13233082706766916"/>
                  <c:y val="5.03000582687478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76-456F-B4F6-0A7090084501}"/>
                </c:ext>
              </c:extLst>
            </c:dLbl>
            <c:dLbl>
              <c:idx val="3"/>
              <c:layout>
                <c:manualLayout>
                  <c:x val="0"/>
                  <c:y val="0.146692861820563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76-456F-B4F6-0A7090084501}"/>
                </c:ext>
              </c:extLst>
            </c:dLbl>
            <c:dLbl>
              <c:idx val="4"/>
              <c:layout>
                <c:manualLayout>
                  <c:x val="-1.0025062656642339E-3"/>
                  <c:y val="1.83366077275704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751378446115285"/>
                      <c:h val="4.61428667192632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776-456F-B4F6-0A7090084501}"/>
                </c:ext>
              </c:extLst>
            </c:dLbl>
            <c:dLbl>
              <c:idx val="5"/>
              <c:layout>
                <c:manualLayout>
                  <c:x val="0.10225563909774436"/>
                  <c:y val="9.95415848068106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1217042606516303"/>
                      <c:h val="4.66797642436149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776-456F-B4F6-0A7090084501}"/>
                </c:ext>
              </c:extLst>
            </c:dLbl>
            <c:dLbl>
              <c:idx val="6"/>
              <c:layout>
                <c:manualLayout>
                  <c:x val="5.7058085130663016E-8"/>
                  <c:y val="0.115258677144728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61908022366765"/>
                      <c:h val="0.130504256712508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A776-456F-B4F6-0A70900845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1">
                  <c:v>I կատեգորիա</c:v>
                </c:pt>
                <c:pt idx="2">
                  <c:v>II կատեգորիա</c:v>
                </c:pt>
                <c:pt idx="3">
                  <c:v>III կատեգորիա</c:v>
                </c:pt>
                <c:pt idx="4">
                  <c:v>I+II. կատեգորիաների  համակցություն</c:v>
                </c:pt>
                <c:pt idx="5">
                  <c:v>I+III. կատեգորիաների  համակցություն</c:v>
                </c:pt>
                <c:pt idx="6">
                  <c:v>II+III կատեգորիաների  համակցություն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8.9</c:v>
                </c:pt>
                <c:pt idx="2">
                  <c:v>36.6</c:v>
                </c:pt>
                <c:pt idx="3">
                  <c:v>25.7</c:v>
                </c:pt>
                <c:pt idx="4">
                  <c:v>6.9</c:v>
                </c:pt>
                <c:pt idx="5">
                  <c:v>10.9</c:v>
                </c:pt>
                <c:pt idx="6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776-456F-B4F6-0A70900845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DE6FE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ՀՀ ներկրված թունաքիմիկատներ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 b="1">
                    <a:latin typeface="Sylfaen" panose="010A05020503060303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I Միջատասպան</c:v>
                </c:pt>
                <c:pt idx="1">
                  <c:v>II Միջատասպան +սնկասպան</c:v>
                </c:pt>
                <c:pt idx="2">
                  <c:v>V Մկնասպան</c:v>
                </c:pt>
                <c:pt idx="3">
                  <c:v>I+IV Միջատասպան+նեմատոցիդ</c:v>
                </c:pt>
                <c:pt idx="4">
                  <c:v>VI Սնկասպան</c:v>
                </c:pt>
                <c:pt idx="5">
                  <c:v>VIII Հերբիցիդ</c:v>
                </c:pt>
                <c:pt idx="6">
                  <c:v>VI+IV Հերբիցիդ+սնկասպան</c:v>
                </c:pt>
                <c:pt idx="7">
                  <c:v>Թունաքիմիկատների քանակը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322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  <c:pt idx="4">
                  <c:v>210</c:v>
                </c:pt>
                <c:pt idx="5">
                  <c:v>77</c:v>
                </c:pt>
                <c:pt idx="6">
                  <c:v>19</c:v>
                </c:pt>
                <c:pt idx="7">
                  <c:v>640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5335-4FD4-8490-38A4D6EACCF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PAN-ի անվանացանկում ներառված թունաքիմիկատներ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576323987538941E-2"/>
                  <c:y val="-1.012530059486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70-4CB8-B62F-C5FF2B23F2AA}"/>
                </c:ext>
              </c:extLst>
            </c:dLbl>
            <c:dLbl>
              <c:idx val="4"/>
              <c:layout>
                <c:manualLayout>
                  <c:x val="1.8691588785046728E-2"/>
                  <c:y val="-7.59397544614605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70-4CB8-B62F-C5FF2B23F2AA}"/>
                </c:ext>
              </c:extLst>
            </c:dLbl>
            <c:dLbl>
              <c:idx val="5"/>
              <c:layout>
                <c:manualLayout>
                  <c:x val="6.2305295950155761E-3"/>
                  <c:y val="5.06265029743070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70-4CB8-B62F-C5FF2B23F2AA}"/>
                </c:ext>
              </c:extLst>
            </c:dLbl>
            <c:dLbl>
              <c:idx val="7"/>
              <c:layout>
                <c:manualLayout>
                  <c:x val="1.7133956386292833E-2"/>
                  <c:y val="-1.7719276041007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EA-4DA1-9FAA-0BD84D57F9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>
                    <a:latin typeface="Sylfaen" panose="010A05020503060303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I Միջատասպան</c:v>
                </c:pt>
                <c:pt idx="1">
                  <c:v>II Միջատասպան +սնկասպան</c:v>
                </c:pt>
                <c:pt idx="2">
                  <c:v>V Մկնասպան</c:v>
                </c:pt>
                <c:pt idx="3">
                  <c:v>I+IV Միջատասպան+նեմատոցիդ</c:v>
                </c:pt>
                <c:pt idx="4">
                  <c:v>VI Սնկասպան</c:v>
                </c:pt>
                <c:pt idx="5">
                  <c:v>VIII Հերբիցիդ</c:v>
                </c:pt>
                <c:pt idx="6">
                  <c:v>VI+IV Հերբիցիդ+սնկասպան</c:v>
                </c:pt>
                <c:pt idx="7">
                  <c:v>Թունաքիմիկատների քանակը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292</c:v>
                </c:pt>
                <c:pt idx="1">
                  <c:v>0</c:v>
                </c:pt>
                <c:pt idx="2">
                  <c:v>8</c:v>
                </c:pt>
                <c:pt idx="3">
                  <c:v>1</c:v>
                </c:pt>
                <c:pt idx="4">
                  <c:v>82</c:v>
                </c:pt>
                <c:pt idx="5">
                  <c:v>55</c:v>
                </c:pt>
                <c:pt idx="6">
                  <c:v>19</c:v>
                </c:pt>
                <c:pt idx="7">
                  <c:v>457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5335-4FD4-8490-38A4D6EAC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286144"/>
        <c:axId val="91472640"/>
        <c:axId val="0"/>
      </c:bar3DChart>
      <c:catAx>
        <c:axId val="9128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b="1">
                <a:latin typeface="Sylfaen" panose="010A0502050306030303" pitchFamily="18" charset="0"/>
              </a:defRPr>
            </a:pPr>
            <a:endParaRPr lang="en-US"/>
          </a:p>
        </c:txPr>
        <c:crossAx val="91472640"/>
        <c:crosses val="autoZero"/>
        <c:auto val="1"/>
        <c:lblAlgn val="ctr"/>
        <c:lblOffset val="100"/>
        <c:noMultiLvlLbl val="0"/>
      </c:catAx>
      <c:valAx>
        <c:axId val="9147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400">
                <a:latin typeface="Sylfaen" panose="010A0502050306030303" pitchFamily="18" charset="0"/>
              </a:defRPr>
            </a:pPr>
            <a:endParaRPr lang="en-US"/>
          </a:p>
        </c:txPr>
        <c:crossAx val="9128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>
              <a:solidFill>
                <a:schemeClr val="tx1"/>
              </a:solidFill>
              <a:latin typeface="Sylfaen" panose="010A0502050306030303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D5FFE3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605542095699575E-2"/>
          <c:y val="0.15751160912578235"/>
          <c:w val="0.9160526773452633"/>
          <c:h val="0.431080557238037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ՀՀ ներկրված, թույլատրված թունաքիմիկատներ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1.0510510510510511E-2"/>
                  <c:y val="-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5B-44AB-8D61-3EE6EE32CC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>
                    <a:latin typeface="Sylfaen" panose="010A05020503060303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I Միջատասպան</c:v>
                </c:pt>
                <c:pt idx="1">
                  <c:v>II Միջատասպան +սնկասպան</c:v>
                </c:pt>
                <c:pt idx="2">
                  <c:v>V Մկնասպան</c:v>
                </c:pt>
                <c:pt idx="3">
                  <c:v>I+IV Միջատասպան+նեմատոցիդ</c:v>
                </c:pt>
                <c:pt idx="4">
                  <c:v>VI Սնկասպան</c:v>
                </c:pt>
                <c:pt idx="5">
                  <c:v>VIII Հերբիցիդ</c:v>
                </c:pt>
                <c:pt idx="6">
                  <c:v>VI+IV Հերբիցիդ+սնկասպան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963</c:v>
                </c:pt>
                <c:pt idx="1">
                  <c:v>19.2</c:v>
                </c:pt>
                <c:pt idx="2">
                  <c:v>10</c:v>
                </c:pt>
                <c:pt idx="3">
                  <c:v>5.0999999999999996</c:v>
                </c:pt>
                <c:pt idx="4">
                  <c:v>910</c:v>
                </c:pt>
                <c:pt idx="5">
                  <c:v>603</c:v>
                </c:pt>
                <c:pt idx="6">
                  <c:v>20.9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124F-4014-BC1D-B2EE7388E1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PAN-ի անվանացանկում ներառված ակտիվ բաղադրիչներով թունաքիմիակատներ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51951951951952E-2"/>
                  <c:y val="-7.6923076923076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5B-44AB-8D61-3EE6EE32CCD4}"/>
                </c:ext>
              </c:extLst>
            </c:dLbl>
            <c:dLbl>
              <c:idx val="4"/>
              <c:layout>
                <c:manualLayout>
                  <c:x val="2.4024024024024024E-2"/>
                  <c:y val="-5.128205128205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5B-44AB-8D61-3EE6EE32CCD4}"/>
                </c:ext>
              </c:extLst>
            </c:dLbl>
            <c:dLbl>
              <c:idx val="5"/>
              <c:layout>
                <c:manualLayout>
                  <c:x val="1.65165165165165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5B-44AB-8D61-3EE6EE32CCD4}"/>
                </c:ext>
              </c:extLst>
            </c:dLbl>
            <c:dLbl>
              <c:idx val="6"/>
              <c:layout>
                <c:manualLayout>
                  <c:x val="2.2522522522522414E-2"/>
                  <c:y val="-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5B-44AB-8D61-3EE6EE32CC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>
                    <a:latin typeface="Sylfaen" panose="010A05020503060303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I Միջատասպան</c:v>
                </c:pt>
                <c:pt idx="1">
                  <c:v>II Միջատասպան +սնկասպան</c:v>
                </c:pt>
                <c:pt idx="2">
                  <c:v>V Մկնասպան</c:v>
                </c:pt>
                <c:pt idx="3">
                  <c:v>I+IV Միջատասպան+նեմատոցիդ</c:v>
                </c:pt>
                <c:pt idx="4">
                  <c:v>VI Սնկասպան</c:v>
                </c:pt>
                <c:pt idx="5">
                  <c:v>VIII Հերբիցիդ</c:v>
                </c:pt>
                <c:pt idx="6">
                  <c:v>VI+IV Հերբիցիդ+սնկասպան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935.3</c:v>
                </c:pt>
                <c:pt idx="1">
                  <c:v>0</c:v>
                </c:pt>
                <c:pt idx="2">
                  <c:v>10</c:v>
                </c:pt>
                <c:pt idx="3">
                  <c:v>5.0999999999999996</c:v>
                </c:pt>
                <c:pt idx="4">
                  <c:v>255.8</c:v>
                </c:pt>
                <c:pt idx="5">
                  <c:v>561.1</c:v>
                </c:pt>
                <c:pt idx="6">
                  <c:v>20.9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124F-4014-BC1D-B2EE7388E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203840"/>
        <c:axId val="91481216"/>
        <c:axId val="0"/>
      </c:bar3DChart>
      <c:catAx>
        <c:axId val="9120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latin typeface="Sylfaen" panose="010A0502050306030303" pitchFamily="18" charset="0"/>
              </a:defRPr>
            </a:pPr>
            <a:endParaRPr lang="en-US"/>
          </a:p>
        </c:txPr>
        <c:crossAx val="91481216"/>
        <c:crosses val="autoZero"/>
        <c:auto val="1"/>
        <c:lblAlgn val="ctr"/>
        <c:lblOffset val="100"/>
        <c:noMultiLvlLbl val="0"/>
      </c:catAx>
      <c:valAx>
        <c:axId val="91481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120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8979723818306499"/>
          <c:y val="1.2547950736927322E-3"/>
          <c:w val="0.80569825731243061"/>
          <c:h val="0.10518271754492227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>
              <a:latin typeface="Sylfaen" panose="010A0502050306030303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D5FFE3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Ներկրված թունաքիմիկատների  թիվը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1326862284593722E-2"/>
                  <c:y val="-3.9248668348752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45-4E31-BBF2-A9478F9AA8CC}"/>
                </c:ext>
              </c:extLst>
            </c:dLbl>
            <c:dLbl>
              <c:idx val="1"/>
              <c:layout>
                <c:manualLayout>
                  <c:x val="-3.2362463670267778E-3"/>
                  <c:y val="-3.0838239416876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45-4E31-BBF2-A9478F9AA8CC}"/>
                </c:ext>
              </c:extLst>
            </c:dLbl>
            <c:dLbl>
              <c:idx val="2"/>
              <c:layout>
                <c:manualLayout>
                  <c:x val="-4.8543695505401663E-3"/>
                  <c:y val="-5.0462573591253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45-4E31-BBF2-A9478F9AA8CC}"/>
                </c:ext>
              </c:extLst>
            </c:dLbl>
            <c:dLbl>
              <c:idx val="7"/>
              <c:layout>
                <c:manualLayout>
                  <c:x val="-1.9417478202160665E-2"/>
                  <c:y val="-2.2427810485001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B45-4E31-BBF2-A9478F9AA8CC}"/>
                </c:ext>
              </c:extLst>
            </c:dLbl>
            <c:dLbl>
              <c:idx val="8"/>
              <c:layout>
                <c:manualLayout>
                  <c:x val="0"/>
                  <c:y val="-1.6820857863751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B45-4E31-BBF2-A9478F9AA8CC}"/>
                </c:ext>
              </c:extLst>
            </c:dLbl>
            <c:dLbl>
              <c:idx val="10"/>
              <c:layout>
                <c:manualLayout>
                  <c:x val="-1.5151516959140654E-2"/>
                  <c:y val="-3.3641715727502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45-4E31-BBF2-A9478F9AA8CC}"/>
                </c:ext>
              </c:extLst>
            </c:dLbl>
            <c:dLbl>
              <c:idx val="11"/>
              <c:layout>
                <c:manualLayout>
                  <c:x val="-9.0909101754844471E-3"/>
                  <c:y val="-2.2427810485001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B45-4E31-BBF2-A9478F9AA8CC}"/>
                </c:ext>
              </c:extLst>
            </c:dLbl>
            <c:dLbl>
              <c:idx val="12"/>
              <c:layout>
                <c:manualLayout>
                  <c:x val="-1.2121213567312522E-2"/>
                  <c:y val="-2.8034763106251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45-4E31-BBF2-A9478F9AA8CC}"/>
                </c:ext>
              </c:extLst>
            </c:dLbl>
            <c:dLbl>
              <c:idx val="13"/>
              <c:layout>
                <c:manualLayout>
                  <c:x val="1.515151695914121E-3"/>
                  <c:y val="-1.4017381553125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B45-4E31-BBF2-A9478F9AA8CC}"/>
                </c:ext>
              </c:extLst>
            </c:dLbl>
            <c:dLbl>
              <c:idx val="15"/>
              <c:layout>
                <c:manualLayout>
                  <c:x val="4.5454550877421958E-3"/>
                  <c:y val="-1.6820857863751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45-4E31-BBF2-A9478F9AA8CC}"/>
                </c:ext>
              </c:extLst>
            </c:dLbl>
            <c:dLbl>
              <c:idx val="19"/>
              <c:layout>
                <c:manualLayout>
                  <c:x val="-1.5151516959140654E-2"/>
                  <c:y val="-2.2427810485001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B45-4E31-BBF2-A9478F9AA8CC}"/>
                </c:ext>
              </c:extLst>
            </c:dLbl>
            <c:dLbl>
              <c:idx val="20"/>
              <c:layout>
                <c:manualLayout>
                  <c:x val="-9.0909101754843916E-3"/>
                  <c:y val="-2.2427810485001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B45-4E31-BBF2-A9478F9AA8CC}"/>
                </c:ext>
              </c:extLst>
            </c:dLbl>
            <c:dLbl>
              <c:idx val="21"/>
              <c:layout>
                <c:manualLayout>
                  <c:x val="-1.2121213567312522E-2"/>
                  <c:y val="-1.6820857863751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B45-4E31-BBF2-A9478F9AA8CC}"/>
                </c:ext>
              </c:extLst>
            </c:dLbl>
            <c:dLbl>
              <c:idx val="22"/>
              <c:layout>
                <c:manualLayout>
                  <c:x val="1.5151516959140653E-3"/>
                  <c:y val="-1.6820857863751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B45-4E31-BBF2-A9478F9AA8CC}"/>
                </c:ext>
              </c:extLst>
            </c:dLbl>
            <c:dLbl>
              <c:idx val="23"/>
              <c:layout>
                <c:manualLayout>
                  <c:x val="-2.7272730526453178E-2"/>
                  <c:y val="-1.9624334174376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B45-4E31-BBF2-A9478F9AA8CC}"/>
                </c:ext>
              </c:extLst>
            </c:dLbl>
            <c:dLbl>
              <c:idx val="24"/>
              <c:layout>
                <c:manualLayout>
                  <c:x val="-3.0303033918281305E-3"/>
                  <c:y val="-1.9624334174376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B45-4E31-BBF2-A9478F9AA8CC}"/>
                </c:ext>
              </c:extLst>
            </c:dLbl>
            <c:dLbl>
              <c:idx val="28"/>
              <c:layout>
                <c:manualLayout>
                  <c:x val="-6.06060678365615E-3"/>
                  <c:y val="-2.8034763106251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B45-4E31-BBF2-A9478F9AA8CC}"/>
                </c:ext>
              </c:extLst>
            </c:dLbl>
            <c:dLbl>
              <c:idx val="29"/>
              <c:layout>
                <c:manualLayout>
                  <c:x val="-9.0909101754843916E-3"/>
                  <c:y val="-3.0838239416876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B45-4E31-BBF2-A9478F9AA8CC}"/>
                </c:ext>
              </c:extLst>
            </c:dLbl>
            <c:dLbl>
              <c:idx val="30"/>
              <c:layout>
                <c:manualLayout>
                  <c:x val="0"/>
                  <c:y val="-2.5231286795626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B45-4E31-BBF2-A9478F9AA8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Sylfaen" panose="010A0502050306030303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Лист1!$A$2:$A$32</c:f>
              <c:strCache>
                <c:ptCount val="31"/>
                <c:pt idx="0">
                  <c:v>ԱՄՆ</c:v>
                </c:pt>
                <c:pt idx="1">
                  <c:v>Ավստրիա</c:v>
                </c:pt>
                <c:pt idx="2">
                  <c:v>Բելառուս</c:v>
                </c:pt>
                <c:pt idx="3">
                  <c:v>Բելգիա</c:v>
                </c:pt>
                <c:pt idx="4">
                  <c:v>Բուլղարիա</c:v>
                </c:pt>
                <c:pt idx="5">
                  <c:v>Գերմանիա</c:v>
                </c:pt>
                <c:pt idx="6">
                  <c:v>Դանիա</c:v>
                </c:pt>
                <c:pt idx="7">
                  <c:v>Թուրքիա</c:v>
                </c:pt>
                <c:pt idx="8">
                  <c:v>Իրան</c:v>
                </c:pt>
                <c:pt idx="9">
                  <c:v>Իսպանիա</c:v>
                </c:pt>
                <c:pt idx="10">
                  <c:v>Իսրայել</c:v>
                </c:pt>
                <c:pt idx="11">
                  <c:v>Իտալիա</c:v>
                </c:pt>
                <c:pt idx="12">
                  <c:v>Լեհաստան</c:v>
                </c:pt>
                <c:pt idx="13">
                  <c:v>Կիպրոս</c:v>
                </c:pt>
                <c:pt idx="14">
                  <c:v>Հնդկաստան</c:v>
                </c:pt>
                <c:pt idx="15">
                  <c:v>Հոլանդիա</c:v>
                </c:pt>
                <c:pt idx="16">
                  <c:v>Հորդանան</c:v>
                </c:pt>
                <c:pt idx="17">
                  <c:v>Հունգարիա</c:v>
                </c:pt>
                <c:pt idx="18">
                  <c:v>Ճապոնիա</c:v>
                </c:pt>
                <c:pt idx="19">
                  <c:v>Մալայզիա</c:v>
                </c:pt>
                <c:pt idx="20">
                  <c:v>Միացյալ Թագավորություն</c:v>
                </c:pt>
                <c:pt idx="21">
                  <c:v>Մեքսիկա</c:v>
                </c:pt>
                <c:pt idx="22">
                  <c:v>Նիդերլանդներ, Իսպանիա </c:v>
                </c:pt>
                <c:pt idx="23">
                  <c:v>Շվեյցարիա</c:v>
                </c:pt>
                <c:pt idx="24">
                  <c:v>Ուկրաինա</c:v>
                </c:pt>
                <c:pt idx="25">
                  <c:v>Չինաստան</c:v>
                </c:pt>
                <c:pt idx="26">
                  <c:v>Պորտուգալիա</c:v>
                </c:pt>
                <c:pt idx="27">
                  <c:v>Ռուսաստան</c:v>
                </c:pt>
                <c:pt idx="28">
                  <c:v>Սաուդյան Արաբիա</c:v>
                </c:pt>
                <c:pt idx="29">
                  <c:v>Վրաստան</c:v>
                </c:pt>
                <c:pt idx="30">
                  <c:v>Ֆրանսիա</c:v>
                </c:pt>
              </c:strCache>
            </c:str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7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40</c:v>
                </c:pt>
                <c:pt idx="5">
                  <c:v>77</c:v>
                </c:pt>
                <c:pt idx="6">
                  <c:v>6</c:v>
                </c:pt>
                <c:pt idx="7">
                  <c:v>67</c:v>
                </c:pt>
                <c:pt idx="8">
                  <c:v>70</c:v>
                </c:pt>
                <c:pt idx="9">
                  <c:v>20</c:v>
                </c:pt>
                <c:pt idx="10">
                  <c:v>40</c:v>
                </c:pt>
                <c:pt idx="11">
                  <c:v>18</c:v>
                </c:pt>
                <c:pt idx="12">
                  <c:v>5</c:v>
                </c:pt>
                <c:pt idx="13">
                  <c:v>3</c:v>
                </c:pt>
                <c:pt idx="14">
                  <c:v>108</c:v>
                </c:pt>
                <c:pt idx="15">
                  <c:v>1</c:v>
                </c:pt>
                <c:pt idx="16">
                  <c:v>46</c:v>
                </c:pt>
                <c:pt idx="17">
                  <c:v>28</c:v>
                </c:pt>
                <c:pt idx="18">
                  <c:v>2</c:v>
                </c:pt>
                <c:pt idx="19">
                  <c:v>18</c:v>
                </c:pt>
                <c:pt idx="20">
                  <c:v>8</c:v>
                </c:pt>
                <c:pt idx="21">
                  <c:v>1</c:v>
                </c:pt>
                <c:pt idx="22">
                  <c:v>1</c:v>
                </c:pt>
                <c:pt idx="23">
                  <c:v>78</c:v>
                </c:pt>
                <c:pt idx="24">
                  <c:v>79</c:v>
                </c:pt>
                <c:pt idx="25">
                  <c:v>323</c:v>
                </c:pt>
                <c:pt idx="26">
                  <c:v>1</c:v>
                </c:pt>
                <c:pt idx="27">
                  <c:v>197</c:v>
                </c:pt>
                <c:pt idx="28">
                  <c:v>24</c:v>
                </c:pt>
                <c:pt idx="29">
                  <c:v>2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4A-49A2-B4BA-F611E39D4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830464"/>
        <c:axId val="40889728"/>
      </c:lineChart>
      <c:catAx>
        <c:axId val="4083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40889728"/>
        <c:crosses val="autoZero"/>
        <c:auto val="1"/>
        <c:lblAlgn val="ctr"/>
        <c:lblOffset val="100"/>
        <c:noMultiLvlLbl val="0"/>
      </c:catAx>
      <c:valAx>
        <c:axId val="40889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408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Sylfaen" panose="010A0502050306030303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076021221253071E-2"/>
          <c:y val="0.19457724034495688"/>
          <c:w val="0.71787339713848897"/>
          <c:h val="0.619263886657025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ԲՎԹ-ների  կիրառումը 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3E1-4C2B-8D41-35B9C6812D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3E1-4C2B-8D41-35B9C6812D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3E1-4C2B-8D41-35B9C6812D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3E1-4C2B-8D41-35B9C6812D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3E1-4C2B-8D41-35B9C6812D6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E3E1-4C2B-8D41-35B9C6812D6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E3E1-4C2B-8D41-35B9C6812D6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E3E1-4C2B-8D41-35B9C6812D6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E3E1-4C2B-8D41-35B9C6812D6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E3E1-4C2B-8D41-35B9C6812D6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hy-AM" sz="1400" b="1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Հացահատիկային մշակաբույսեր, 7</a:t>
                    </a:r>
                    <a:endParaRPr lang="hy-AM" b="1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E1-4C2B-8D41-35B9C6812D6B}"/>
                </c:ext>
              </c:extLst>
            </c:dLbl>
            <c:dLbl>
              <c:idx val="1"/>
              <c:layout>
                <c:manualLayout>
                  <c:x val="7.9066842233946347E-2"/>
                  <c:y val="1.984126984126984E-2"/>
                </c:manualLayout>
              </c:layout>
              <c:tx>
                <c:rich>
                  <a:bodyPr/>
                  <a:lstStyle/>
                  <a:p>
                    <a:pPr>
                      <a:defRPr sz="1400">
                        <a:solidFill>
                          <a:schemeClr val="accent2">
                            <a:lumMod val="75000"/>
                          </a:schemeClr>
                        </a:solidFill>
                        <a:latin typeface="Sylfaen" panose="010A0502050306030303" pitchFamily="18" charset="0"/>
                      </a:defRPr>
                    </a:pPr>
                    <a:r>
                      <a:rPr lang="hy-AM" sz="1400" b="1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Յուղատու մշակաբույսեր, 3.2</a:t>
                    </a:r>
                    <a:endParaRPr lang="hy-AM" b="1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3E1-4C2B-8D41-35B9C6812D6B}"/>
                </c:ext>
              </c:extLst>
            </c:dLbl>
            <c:dLbl>
              <c:idx val="2"/>
              <c:layout>
                <c:manualLayout>
                  <c:x val="-1.1814705821704947E-2"/>
                  <c:y val="-1.700680272108843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E1-4C2B-8D41-35B9C6812D6B}"/>
                </c:ext>
              </c:extLst>
            </c:dLbl>
            <c:dLbl>
              <c:idx val="3"/>
              <c:layout>
                <c:manualLayout>
                  <c:x val="8.6354986876640387E-3"/>
                  <c:y val="-0.16235836145481816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chemeClr val="accent4">
                          <a:lumMod val="75000"/>
                        </a:schemeClr>
                      </a:solidFill>
                      <a:latin typeface="Sylfaen" panose="010A0502050306030303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31944444444444"/>
                      <c:h val="0.138821522309711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3E1-4C2B-8D41-35B9C6812D6B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B0F0"/>
                      </a:solidFill>
                      <a:latin typeface="Sylfaen" panose="010A0502050306030303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3E1-4C2B-8D41-35B9C6812D6B}"/>
                </c:ext>
              </c:extLst>
            </c:dLbl>
            <c:dLbl>
              <c:idx val="5"/>
              <c:layout>
                <c:manualLayout>
                  <c:x val="-1.0185067526415994E-16"/>
                  <c:y val="-1.133783277090368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accent6">
                          <a:lumMod val="75000"/>
                        </a:schemeClr>
                      </a:solidFill>
                      <a:latin typeface="Sylfaen" panose="010A0502050306030303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3E1-4C2B-8D41-35B9C6812D6B}"/>
                </c:ext>
              </c:extLst>
            </c:dLbl>
            <c:dLbl>
              <c:idx val="6"/>
              <c:layout>
                <c:manualLayout>
                  <c:x val="0"/>
                  <c:y val="-0.1105442176870748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accent5">
                          <a:lumMod val="75000"/>
                        </a:schemeClr>
                      </a:solidFill>
                      <a:latin typeface="Sylfaen" panose="010A0502050306030303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3E1-4C2B-8D41-35B9C6812D6B}"/>
                </c:ext>
              </c:extLst>
            </c:dLbl>
            <c:dLbl>
              <c:idx val="7"/>
              <c:layout>
                <c:manualLayout>
                  <c:x val="3.7411148522259637E-2"/>
                  <c:y val="-4.2517006802721087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accent2">
                          <a:lumMod val="75000"/>
                        </a:schemeClr>
                      </a:solidFill>
                      <a:latin typeface="Sylfaen" panose="010A0502050306030303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3E1-4C2B-8D41-35B9C6812D6B}"/>
                </c:ext>
              </c:extLst>
            </c:dLbl>
            <c:dLbl>
              <c:idx val="8"/>
              <c:layout>
                <c:manualLayout>
                  <c:x val="7.4822297044519273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3E1-4C2B-8D41-35B9C6812D6B}"/>
                </c:ext>
              </c:extLst>
            </c:dLbl>
            <c:dLbl>
              <c:idx val="9"/>
              <c:layout>
                <c:manualLayout>
                  <c:x val="1.8705574261129131E-3"/>
                  <c:y val="-1.984126984126984E-2"/>
                </c:manualLayout>
              </c:layout>
              <c:tx>
                <c:rich>
                  <a:bodyPr/>
                  <a:lstStyle/>
                  <a:p>
                    <a:pPr>
                      <a:defRPr sz="1400">
                        <a:solidFill>
                          <a:schemeClr val="accent4">
                            <a:lumMod val="50000"/>
                          </a:schemeClr>
                        </a:solidFill>
                        <a:latin typeface="Sylfaen" panose="010A0502050306030303" pitchFamily="18" charset="0"/>
                      </a:defRPr>
                    </a:pPr>
                    <a:r>
                      <a:rPr lang="hy-AM" sz="1400" b="1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Պահեստ, 2.5</a:t>
                    </a:r>
                    <a:endParaRPr lang="hy-AM" b="1">
                      <a:solidFill>
                        <a:schemeClr val="accent4">
                          <a:lumMod val="50000"/>
                        </a:schemeClr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E3E1-4C2B-8D41-35B9C6812D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Sylfaen" panose="010A0502050306030303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Հացահատիկային մշակաբույսեր</c:v>
                </c:pt>
                <c:pt idx="1">
                  <c:v>Յուղատու մշակաբույսեր</c:v>
                </c:pt>
                <c:pt idx="2">
                  <c:v>Լոբազգի մշակաբույսեր</c:v>
                </c:pt>
                <c:pt idx="3">
                  <c:v>Բանջարաբոստանային մշակաբույսեր</c:v>
                </c:pt>
                <c:pt idx="4">
                  <c:v>Հատապտղատու մշակաբույսեր</c:v>
                </c:pt>
                <c:pt idx="5">
                  <c:v>Պտղատու մշակաբույսեր</c:v>
                </c:pt>
                <c:pt idx="6">
                  <c:v>Կերային մշակաբույսեր</c:v>
                </c:pt>
                <c:pt idx="7">
                  <c:v>Տտեխնիկական մշակաբույսեր</c:v>
                </c:pt>
                <c:pt idx="8">
                  <c:v>Դեկորատիվ բույսեր և ծաղիկներ</c:v>
                </c:pt>
                <c:pt idx="9">
                  <c:v>Պահեստ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</c:v>
                </c:pt>
                <c:pt idx="1">
                  <c:v>3.2</c:v>
                </c:pt>
                <c:pt idx="2">
                  <c:v>2.5</c:v>
                </c:pt>
                <c:pt idx="3">
                  <c:v>41.5</c:v>
                </c:pt>
                <c:pt idx="4">
                  <c:v>13.2</c:v>
                </c:pt>
                <c:pt idx="5">
                  <c:v>17.5</c:v>
                </c:pt>
                <c:pt idx="6">
                  <c:v>6.1</c:v>
                </c:pt>
                <c:pt idx="7">
                  <c:v>3.6</c:v>
                </c:pt>
                <c:pt idx="8">
                  <c:v>2.9</c:v>
                </c:pt>
                <c:pt idx="9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3E1-4C2B-8D41-35B9C6812D6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E0E3FC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4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0-18</c:v>
                </c:pt>
              </c:strCache>
            </c:strRef>
          </c:tx>
          <c:spPr>
            <a:solidFill>
              <a:srgbClr val="FFAFEA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</c:v>
                </c:pt>
                <c:pt idx="1">
                  <c:v>23</c:v>
                </c:pt>
                <c:pt idx="2">
                  <c:v>23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13A-44C2-87AB-5B0CF4D343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18-ից  բարձր իգական սեռ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30</c:v>
                </c:pt>
                <c:pt idx="1">
                  <c:v>30</c:v>
                </c:pt>
                <c:pt idx="2">
                  <c:v>28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C13A-44C2-87AB-5B0CF4D343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18-ից  բարձր արական սեռ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525525525525471E-2"/>
                  <c:y val="2.60416666666666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EE-4D5A-BACB-31B40B34AD43}"/>
                </c:ext>
              </c:extLst>
            </c:dLbl>
            <c:dLbl>
              <c:idx val="2"/>
              <c:layout>
                <c:manualLayout>
                  <c:x val="2.5915601368851352E-2"/>
                  <c:y val="-3.9932106987697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3A-44C2-87AB-5B0CF4D34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29</c:v>
                </c:pt>
                <c:pt idx="1">
                  <c:v>31</c:v>
                </c:pt>
                <c:pt idx="2">
                  <c:v>24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C13A-44C2-87AB-5B0CF4D343B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Մահվան դեպքեր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8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3A-44C2-87AB-5B0CF4D343B5}"/>
                </c:ext>
              </c:extLst>
            </c:dLbl>
            <c:dLbl>
              <c:idx val="1"/>
              <c:layout>
                <c:manualLayout>
                  <c:x val="1.85185185185185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13A-44C2-87AB-5B0CF4D343B5}"/>
                </c:ext>
              </c:extLst>
            </c:dLbl>
            <c:dLbl>
              <c:idx val="2"/>
              <c:layout>
                <c:manualLayout>
                  <c:x val="2.08333333333333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13A-44C2-87AB-5B0CF4D34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7-C13A-44C2-87AB-5B0CF4D34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928832"/>
        <c:axId val="67930752"/>
        <c:axId val="0"/>
      </c:bar3DChart>
      <c:catAx>
        <c:axId val="6792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000"/>
            </a:pPr>
            <a:endParaRPr lang="en-US"/>
          </a:p>
        </c:txPr>
        <c:crossAx val="67930752"/>
        <c:crosses val="autoZero"/>
        <c:auto val="1"/>
        <c:lblAlgn val="ctr"/>
        <c:lblOffset val="100"/>
        <c:noMultiLvlLbl val="0"/>
      </c:catAx>
      <c:valAx>
        <c:axId val="6793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2400"/>
            </a:pPr>
            <a:endParaRPr lang="en-US"/>
          </a:p>
        </c:txPr>
        <c:crossAx val="6792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2946481299212593"/>
          <c:w val="0.99643328929986774"/>
          <c:h val="0.14912183086321917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DE6FE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Sylfaen" panose="010A0502050306030303" pitchFamily="18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48783017573693E-2"/>
          <c:y val="0.11930205469878395"/>
          <c:w val="0.93304780038623836"/>
          <c:h val="0.6862686483716162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5316867700555237E-2"/>
                  <c:y val="-2.3668639053254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37-463A-9600-B98B32F19303}"/>
                </c:ext>
              </c:extLst>
            </c:dLbl>
            <c:dLbl>
              <c:idx val="2"/>
              <c:layout>
                <c:manualLayout>
                  <c:x val="-3.5100749660250409E-17"/>
                  <c:y val="1.6568047337278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37-463A-9600-B98B32F19303}"/>
                </c:ext>
              </c:extLst>
            </c:dLbl>
            <c:dLbl>
              <c:idx val="3"/>
              <c:layout>
                <c:manualLayout>
                  <c:x val="-3.2548343863679947E-2"/>
                  <c:y val="-1.8934911242603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37-463A-9600-B98B32F19303}"/>
                </c:ext>
              </c:extLst>
            </c:dLbl>
            <c:dLbl>
              <c:idx val="4"/>
              <c:layout>
                <c:manualLayout>
                  <c:x val="1.9146084625693343E-3"/>
                  <c:y val="2.1301775147928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37-463A-9600-B98B32F19303}"/>
                </c:ext>
              </c:extLst>
            </c:dLbl>
            <c:dLbl>
              <c:idx val="5"/>
              <c:layout>
                <c:manualLayout>
                  <c:x val="-1.3402259237985902E-2"/>
                  <c:y val="2.3668639053254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37-463A-9600-B98B32F19303}"/>
                </c:ext>
              </c:extLst>
            </c:dLbl>
            <c:dLbl>
              <c:idx val="6"/>
              <c:layout>
                <c:manualLayout>
                  <c:x val="-1.7231476163124641E-2"/>
                  <c:y val="-2.3668639053254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37-463A-9600-B98B32F19303}"/>
                </c:ext>
              </c:extLst>
            </c:dLbl>
            <c:dLbl>
              <c:idx val="7"/>
              <c:layout>
                <c:manualLayout>
                  <c:x val="5.7438253877082138E-3"/>
                  <c:y val="-1.4201183431952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837-463A-9600-B98B32F19303}"/>
                </c:ext>
              </c:extLst>
            </c:dLbl>
            <c:dLbl>
              <c:idx val="8"/>
              <c:layout>
                <c:manualLayout>
                  <c:x val="-1.4040299864100164E-16"/>
                  <c:y val="9.4674556213017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837-463A-9600-B98B32F193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70C0"/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noFill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Երեվան</c:v>
                </c:pt>
                <c:pt idx="1">
                  <c:v>Արագածոտն</c:v>
                </c:pt>
                <c:pt idx="2">
                  <c:v>Արարատ</c:v>
                </c:pt>
                <c:pt idx="3">
                  <c:v>Արմավիր</c:v>
                </c:pt>
                <c:pt idx="4">
                  <c:v>Գեղարքունիք</c:v>
                </c:pt>
                <c:pt idx="5">
                  <c:v>Լոռի</c:v>
                </c:pt>
                <c:pt idx="6">
                  <c:v>Կոտայք</c:v>
                </c:pt>
                <c:pt idx="7">
                  <c:v>Շիրակ</c:v>
                </c:pt>
                <c:pt idx="8">
                  <c:v>Սյունիք</c:v>
                </c:pt>
                <c:pt idx="9">
                  <c:v>Վայոց Ձոր</c:v>
                </c:pt>
                <c:pt idx="10">
                  <c:v>Տավուշ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13</c:v>
                </c:pt>
                <c:pt idx="1">
                  <c:v>4</c:v>
                </c:pt>
                <c:pt idx="2">
                  <c:v>20</c:v>
                </c:pt>
                <c:pt idx="3">
                  <c:v>27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837-463A-9600-B98B32F193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1487650775416428E-2"/>
                  <c:y val="-2.3668639053254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37-463A-9600-B98B32F19303}"/>
                </c:ext>
              </c:extLst>
            </c:dLbl>
            <c:dLbl>
              <c:idx val="1"/>
              <c:layout>
                <c:manualLayout>
                  <c:x val="3.8292169251388092E-3"/>
                  <c:y val="-7.100591715976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837-463A-9600-B98B32F19303}"/>
                </c:ext>
              </c:extLst>
            </c:dLbl>
            <c:dLbl>
              <c:idx val="4"/>
              <c:layout>
                <c:manualLayout>
                  <c:x val="-1.7231476163124711E-2"/>
                  <c:y val="2.1301775147928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837-463A-9600-B98B32F19303}"/>
                </c:ext>
              </c:extLst>
            </c:dLbl>
            <c:dLbl>
              <c:idx val="5"/>
              <c:layout>
                <c:manualLayout>
                  <c:x val="-2.2975301550832924E-2"/>
                  <c:y val="-1.893491124260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37-463A-9600-B98B32F19303}"/>
                </c:ext>
              </c:extLst>
            </c:dLbl>
            <c:dLbl>
              <c:idx val="6"/>
              <c:layout>
                <c:manualLayout>
                  <c:x val="-1.5316867700555306E-2"/>
                  <c:y val="3.0769230769230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37-463A-9600-B98B32F19303}"/>
                </c:ext>
              </c:extLst>
            </c:dLbl>
            <c:dLbl>
              <c:idx val="7"/>
              <c:layout>
                <c:manualLayout>
                  <c:x val="-1.1487650775416568E-2"/>
                  <c:y val="-1.1834319526627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37-463A-9600-B98B32F19303}"/>
                </c:ext>
              </c:extLst>
            </c:dLbl>
            <c:dLbl>
              <c:idx val="8"/>
              <c:layout>
                <c:manualLayout>
                  <c:x val="-1.7231476163124641E-2"/>
                  <c:y val="-2.3668639053254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37-463A-9600-B98B32F19303}"/>
                </c:ext>
              </c:extLst>
            </c:dLbl>
            <c:dLbl>
              <c:idx val="9"/>
              <c:layout>
                <c:manualLayout>
                  <c:x val="-3.8292169251388092E-3"/>
                  <c:y val="-1.8934911242603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37-463A-9600-B98B32F193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noFill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Երեվան</c:v>
                </c:pt>
                <c:pt idx="1">
                  <c:v>Արագածոտն</c:v>
                </c:pt>
                <c:pt idx="2">
                  <c:v>Արարատ</c:v>
                </c:pt>
                <c:pt idx="3">
                  <c:v>Արմավիր</c:v>
                </c:pt>
                <c:pt idx="4">
                  <c:v>Գեղարքունիք</c:v>
                </c:pt>
                <c:pt idx="5">
                  <c:v>Լոռի</c:v>
                </c:pt>
                <c:pt idx="6">
                  <c:v>Կոտայք</c:v>
                </c:pt>
                <c:pt idx="7">
                  <c:v>Շիրակ</c:v>
                </c:pt>
                <c:pt idx="8">
                  <c:v>Սյունիք</c:v>
                </c:pt>
                <c:pt idx="9">
                  <c:v>Վայոց Ձոր</c:v>
                </c:pt>
                <c:pt idx="10">
                  <c:v>Տավուշ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5</c:v>
                </c:pt>
                <c:pt idx="1">
                  <c:v>5</c:v>
                </c:pt>
                <c:pt idx="2">
                  <c:v>21</c:v>
                </c:pt>
                <c:pt idx="3">
                  <c:v>31</c:v>
                </c:pt>
                <c:pt idx="4">
                  <c:v>4</c:v>
                </c:pt>
                <c:pt idx="5">
                  <c:v>8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837-463A-9600-B98B32F1930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ln w="22225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B050"/>
              </a:solidFill>
              <a:ln w="9525">
                <a:solidFill>
                  <a:srgbClr val="00B050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5316867700555237E-2"/>
                  <c:y val="-2.3668639053254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837-463A-9600-B98B32F19303}"/>
                </c:ext>
              </c:extLst>
            </c:dLbl>
            <c:dLbl>
              <c:idx val="2"/>
              <c:layout>
                <c:manualLayout>
                  <c:x val="3.0633735401110473E-2"/>
                  <c:y val="1.6568047337278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837-463A-9600-B98B32F19303}"/>
                </c:ext>
              </c:extLst>
            </c:dLbl>
            <c:dLbl>
              <c:idx val="3"/>
              <c:layout>
                <c:manualLayout>
                  <c:x val="-3.8292169251388092E-3"/>
                  <c:y val="-1.4201183431952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837-463A-9600-B98B32F19303}"/>
                </c:ext>
              </c:extLst>
            </c:dLbl>
            <c:dLbl>
              <c:idx val="4"/>
              <c:layout>
                <c:manualLayout>
                  <c:x val="-9.5730423128470229E-3"/>
                  <c:y val="-1.6568047337278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837-463A-9600-B98B32F19303}"/>
                </c:ext>
              </c:extLst>
            </c:dLbl>
            <c:dLbl>
              <c:idx val="5"/>
              <c:layout>
                <c:manualLayout>
                  <c:x val="-1.1487650775416497E-2"/>
                  <c:y val="-1.1834319526627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837-463A-9600-B98B32F19303}"/>
                </c:ext>
              </c:extLst>
            </c:dLbl>
            <c:dLbl>
              <c:idx val="6"/>
              <c:layout>
                <c:manualLayout>
                  <c:x val="-7.6584338502776184E-3"/>
                  <c:y val="9.4674556213017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942103446144475E-2"/>
                      <c:h val="3.51479289940828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9837-463A-9600-B98B32F19303}"/>
                </c:ext>
              </c:extLst>
            </c:dLbl>
            <c:dLbl>
              <c:idx val="7"/>
              <c:layout>
                <c:manualLayout>
                  <c:x val="-1.9145330842834766E-3"/>
                  <c:y val="1.18343195266272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B050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112886521005662E-2"/>
                      <c:h val="4.22485207100591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8-9837-463A-9600-B98B32F19303}"/>
                </c:ext>
              </c:extLst>
            </c:dLbl>
            <c:dLbl>
              <c:idx val="8"/>
              <c:layout>
                <c:manualLayout>
                  <c:x val="1.7231476163124641E-2"/>
                  <c:y val="8.284023668639050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B050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0112886521005662E-2"/>
                      <c:h val="3.27810650887573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9837-463A-9600-B98B32F19303}"/>
                </c:ext>
              </c:extLst>
            </c:dLbl>
            <c:dLbl>
              <c:idx val="9"/>
              <c:layout>
                <c:manualLayout>
                  <c:x val="-7.6584338502776184E-3"/>
                  <c:y val="9.4674556213017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837-463A-9600-B98B32F193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B050"/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noFill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Երեվան</c:v>
                </c:pt>
                <c:pt idx="1">
                  <c:v>Արագածոտն</c:v>
                </c:pt>
                <c:pt idx="2">
                  <c:v>Արարատ</c:v>
                </c:pt>
                <c:pt idx="3">
                  <c:v>Արմավիր</c:v>
                </c:pt>
                <c:pt idx="4">
                  <c:v>Գեղարքունիք</c:v>
                </c:pt>
                <c:pt idx="5">
                  <c:v>Լոռի</c:v>
                </c:pt>
                <c:pt idx="6">
                  <c:v>Կոտայք</c:v>
                </c:pt>
                <c:pt idx="7">
                  <c:v>Շիրակ</c:v>
                </c:pt>
                <c:pt idx="8">
                  <c:v>Սյունիք</c:v>
                </c:pt>
                <c:pt idx="9">
                  <c:v>Վայոց Ձոր</c:v>
                </c:pt>
                <c:pt idx="10">
                  <c:v>Տավուշ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8</c:v>
                </c:pt>
                <c:pt idx="1">
                  <c:v>4</c:v>
                </c:pt>
                <c:pt idx="2">
                  <c:v>20</c:v>
                </c:pt>
                <c:pt idx="3">
                  <c:v>32</c:v>
                </c:pt>
                <c:pt idx="4">
                  <c:v>10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9837-463A-9600-B98B32F19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072192"/>
        <c:axId val="90073728"/>
      </c:lineChart>
      <c:catAx>
        <c:axId val="9007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90073728"/>
        <c:crosses val="autoZero"/>
        <c:auto val="1"/>
        <c:lblAlgn val="ctr"/>
        <c:lblOffset val="100"/>
        <c:noMultiLvlLbl val="0"/>
      </c:catAx>
      <c:valAx>
        <c:axId val="9007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9007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050894972217726"/>
          <c:y val="4.2892418281201473E-4"/>
          <c:w val="0.37402985260004834"/>
          <c:h val="0.1100181163756010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ylfaen" panose="010A050205030603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47C0E-F955-4067-B419-C2EFD7DB9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86" y="857251"/>
            <a:ext cx="8304415" cy="3148445"/>
          </a:xfrm>
        </p:spPr>
        <p:txBody>
          <a:bodyPr>
            <a:normAutofit/>
          </a:bodyPr>
          <a:lstStyle/>
          <a:p>
            <a:r>
              <a:rPr lang="hy-AM" sz="3000" b="1" dirty="0">
                <a:solidFill>
                  <a:srgbClr val="7030A0"/>
                </a:solidFill>
                <a:latin typeface="Sylfaen" panose="010A0502050306030303" pitchFamily="18" charset="0"/>
              </a:rPr>
              <a:t>ԲԱՐՁՐ ՎՏԱՆԳԱՎՈՐՈՒԹՅԱՆ ԹՈՒՆԱՔԻՄԻԿԱՏՆԵՐԻ</a:t>
            </a:r>
            <a:br>
              <a:rPr lang="hy-AM" sz="30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3000" b="1" dirty="0">
                <a:solidFill>
                  <a:srgbClr val="7030A0"/>
                </a:solidFill>
                <a:latin typeface="Sylfaen" panose="010A0502050306030303" pitchFamily="18" charset="0"/>
              </a:rPr>
              <a:t> ԻՐԱՎԻՃԱԿԸ ՀՀ-ՈՒՄ </a:t>
            </a:r>
            <a:endParaRPr lang="en-US" sz="30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230B43-3774-4FEF-88E1-F2385E593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1026" y="4186736"/>
            <a:ext cx="6858000" cy="1664385"/>
          </a:xfrm>
        </p:spPr>
        <p:txBody>
          <a:bodyPr>
            <a:normAutofit fontScale="70000" lnSpcReduction="2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Քնարիկ Գրիգորյան </a:t>
            </a:r>
          </a:p>
          <a:p>
            <a:r>
              <a:rPr lang="hy-AM" dirty="0">
                <a:latin typeface="Sylfaen" panose="010A0502050306030303" pitchFamily="18" charset="0"/>
              </a:rPr>
              <a:t>Հայ կանայք հանուն առողջության և առողջ շրջակա միաջավայրի ՀԿ</a:t>
            </a:r>
          </a:p>
          <a:p>
            <a:endParaRPr lang="hy-AM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ԵՐԵՎԱՆ 2026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2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BE9AE-5506-45A1-9098-FA7A452D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457199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Ընդհանուր արդյունքներ</a:t>
            </a:r>
            <a:endParaRPr lang="en-US" sz="28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670AFA-DBCA-4213-A49B-67BAFE667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57199"/>
            <a:ext cx="8839200" cy="6400801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Ազգային շուկայում բարձր վտանգավորության թունաքիմիկատների առկայության չափը դեռևս զգալի է։ 2023-2025 թվականներին Հայաստանում գրանցվել է 1863 թունաքիմիկատ։ PAN-ի Բարձր վտանգավորության թունաքիմիկատների միջազգային ցանկի օգտագործմամբ կատարված վերլուծության շնորհիվ բացահայտվել է երկրում օգտագործման համար հաստատված 101 ակտիվ բաղադրիչ, որոնք դասակարգվում են որպես բարձր վտանգավորության թունաքիմիկատներ։ Դրանցից 51-ը միջատասպաններ են, 30-ը՝ սնկասպաններ, իսկ 12-ը՝ մոլախոտասպան միջոցներ։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Այս նյութերի զգալի մասը կապված է լուրջ երկարաժամկետ ռիսկերի հետ: Երեսունյոթ ակտիվ բաղադրիչ (36,6%) պատկանում են քաղցկեղածնության, մուտագենության, վերարտադրողական թունավորության կամ էնդոկրին խանգարումների հետ կապված կատեգորիաների: Եվս 26-ը (25,7%) բնութագրվում են զգալի բնապահպանական ռիսկերով, ներառյալ ջրային օրգանիզմների և մեղուների համար թունունակությունը, կայունությունը և կենսակուտակումը: Քսանինը թունաքիմիկատ (28,7%) միաժամանակ համապատասխանում են բարձր վտանգավորության մի քանի չափանիշների: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Սա ցույց է տալիս, որ ԲՎԹ-ների խնդիրը վերաբերում է ոչ միայն գյուղատնտեսական աշխատողների և բնակչության առողջությանը, այլև փոշոտողներին, հողերին, ջրային էկոհամակարգերին և կենսաբազմազանությանը։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Հայաստանի գյուղատնտեսությունը շարունակում է մեծապես կախված լինել մշակաբույսերի պաշտպանության քիմիական միջոցներից: Ոլորտը միաժամանակ բախվում է կլիմայի փոփոխության, հողերի քայքայման, հողերի մասնատման և ժամանակակից գյուղատնտեսական տեխնոլոգիաների սահմանափակ հասանելիության հետ: Այս ֆոնի վրա մշակաբույսերի քիմիական պաշտպանությունը շարունակում է մնալ արտադրության կարևորագույն տարրը: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Թունաքիմիկատների ներմուծումը 2023 թ</a:t>
            </a:r>
            <a:r>
              <a:rPr lang="hy-AM" sz="3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․-ին</a:t>
            </a: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հասել է մոտավորապես 725 տոննայի, իսկ 2024 թ</a:t>
            </a:r>
            <a:r>
              <a:rPr lang="hy-AM" sz="3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․-ին</a:t>
            </a: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՝ 708 տոննայի, մինչդեռ ներքին սպառումը 2024 թ</a:t>
            </a:r>
            <a:r>
              <a:rPr lang="hy-AM" sz="3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․-</a:t>
            </a: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ին աճել է մինչև 680 տոննա՝ նախորդ տարվա 598 տոննայի համեմատ: Արտադրանքի մեծ մասը ներմուծվում է, հիմնականում Չինաստանից, Ռուսաստանից և Հնդկաստանից: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6000"/>
              </a:lnSpc>
              <a:spcAft>
                <a:spcPts val="800"/>
              </a:spcAft>
              <a:buNone/>
            </a:pPr>
            <a:r>
              <a:rPr lang="hy-AM" sz="3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Այս միտումներն ընդգծում են ոչ միայն վտանգավոր նյութերի նկատմամբ ավելի ուժեղ վերահսկողության, այլև մատչելի և արդյունավետ այլընտրանքների մշակման անհրաժեշտությունը, ներառյալ վնասատուների դեմ ինտեգրացված պայքարը (ՎԴԻՊ/IPM), ագրոէկոլոգիական և ոչ քիմիական մեթոդները։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88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143"/>
            <a:ext cx="8229600" cy="966457"/>
          </a:xfrm>
        </p:spPr>
        <p:txBody>
          <a:bodyPr>
            <a:noAutofit/>
          </a:bodyPr>
          <a:lstStyle/>
          <a:p>
            <a:pPr>
              <a:defRPr sz="12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2020-2024 թթ․-ին</a:t>
            </a:r>
            <a:r>
              <a:rPr lang="hy-AM" sz="2800" dirty="0">
                <a:solidFill>
                  <a:srgbClr val="7030A0"/>
                </a:solidFill>
                <a:latin typeface="Sylfaen" panose="010A0502050306030303" pitchFamily="18" charset="0"/>
              </a:rPr>
              <a:t> ՀՀ թ</a:t>
            </a: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ունաքիմիկատների ներմուծում ՀՀ և արտահանում   (տ)</a:t>
            </a:r>
            <a:endParaRPr lang="en-US" sz="28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151768"/>
            <a:ext cx="4191000" cy="2585323"/>
          </a:xfrm>
          <a:prstGeom prst="rect">
            <a:avLst/>
          </a:prstGeom>
          <a:solidFill>
            <a:srgbClr val="BDC3F9"/>
          </a:solidFill>
        </p:spPr>
        <p:txBody>
          <a:bodyPr wrap="square">
            <a:spAutoFit/>
          </a:bodyPr>
          <a:lstStyle/>
          <a:p>
            <a:r>
              <a:rPr lang="hy-AM" b="1" dirty="0">
                <a:latin typeface="Sylfaen" panose="010A0502050306030303" pitchFamily="18" charset="0"/>
              </a:rPr>
              <a:t>Ներմուծում․</a:t>
            </a:r>
            <a:r>
              <a:rPr lang="hy-AM" dirty="0">
                <a:latin typeface="Sylfaen" panose="010A0502050306030303" pitchFamily="18" charset="0"/>
              </a:rPr>
              <a:t> Ներմուծման զգալի աճ արձանագրվել է 2023–2024 թթ․-ին։</a:t>
            </a:r>
            <a:endParaRPr lang="en-US" dirty="0">
              <a:latin typeface="Sylfaen" panose="010A0502050306030303" pitchFamily="18" charset="0"/>
            </a:endParaRPr>
          </a:p>
          <a:p>
            <a:pPr lvl="0"/>
            <a:r>
              <a:rPr lang="hy-AM" dirty="0">
                <a:latin typeface="Sylfaen" panose="010A0502050306030303" pitchFamily="18" charset="0"/>
              </a:rPr>
              <a:t>2020–2022 թթ․-ին ներմուծվել է շուրջ </a:t>
            </a:r>
            <a:r>
              <a:rPr lang="hy-AM" b="1" dirty="0">
                <a:latin typeface="Sylfaen" panose="010A0502050306030303" pitchFamily="18" charset="0"/>
              </a:rPr>
              <a:t>2500 տ</a:t>
            </a:r>
            <a:r>
              <a:rPr lang="hy-AM" dirty="0">
                <a:latin typeface="Sylfaen" panose="010A0502050306030303" pitchFamily="18" charset="0"/>
              </a:rPr>
              <a:t>: </a:t>
            </a:r>
            <a:endParaRPr lang="en-US" dirty="0">
              <a:latin typeface="Sylfaen" panose="010A0502050306030303" pitchFamily="18" charset="0"/>
            </a:endParaRPr>
          </a:p>
          <a:p>
            <a:pPr lvl="0"/>
            <a:r>
              <a:rPr lang="hy-AM" dirty="0">
                <a:latin typeface="Sylfaen" panose="010A0502050306030303" pitchFamily="18" charset="0"/>
              </a:rPr>
              <a:t>2023 թ․-ին աճել է՝ </a:t>
            </a:r>
            <a:r>
              <a:rPr lang="hy-AM" b="1" dirty="0">
                <a:latin typeface="Sylfaen" panose="010A0502050306030303" pitchFamily="18" charset="0"/>
              </a:rPr>
              <a:t>2823,4 տ</a:t>
            </a:r>
            <a:r>
              <a:rPr lang="hy-AM" dirty="0">
                <a:latin typeface="Sylfaen" panose="010A0502050306030303" pitchFamily="18" charset="0"/>
              </a:rPr>
              <a:t>:</a:t>
            </a:r>
            <a:endParaRPr lang="en-US" dirty="0">
              <a:latin typeface="Sylfaen" panose="010A0502050306030303" pitchFamily="18" charset="0"/>
            </a:endParaRPr>
          </a:p>
          <a:p>
            <a:pPr lvl="0"/>
            <a:r>
              <a:rPr lang="hy-AM" dirty="0">
                <a:latin typeface="Sylfaen" panose="010A0502050306030303" pitchFamily="18" charset="0"/>
              </a:rPr>
              <a:t>2024 թ․-ին կտրուկ աճել է՝ </a:t>
            </a:r>
            <a:r>
              <a:rPr lang="hy-AM" b="1" dirty="0">
                <a:latin typeface="Sylfaen" panose="010A0502050306030303" pitchFamily="18" charset="0"/>
              </a:rPr>
              <a:t>3768,8 տ :</a:t>
            </a:r>
            <a:r>
              <a:rPr lang="hy-AM" dirty="0">
                <a:latin typeface="Sylfaen" panose="010A0502050306030303" pitchFamily="18" charset="0"/>
              </a:rPr>
              <a:t> ինչը 2023 թ.-ի համեմատ աճել է մոտ </a:t>
            </a:r>
            <a:r>
              <a:rPr lang="hy-AM" b="1" dirty="0">
                <a:latin typeface="Sylfaen" panose="010A0502050306030303" pitchFamily="18" charset="0"/>
              </a:rPr>
              <a:t>33,5 %-ով</a:t>
            </a:r>
            <a:r>
              <a:rPr lang="hy-AM" dirty="0">
                <a:latin typeface="Sylfaen" panose="010A0502050306030303" pitchFamily="18" charset="0"/>
              </a:rPr>
              <a:t>, իսկ 2020 թ.-ի համեմատ՝ մոտ </a:t>
            </a:r>
            <a:r>
              <a:rPr lang="hy-AM" b="1" dirty="0">
                <a:latin typeface="Sylfaen" panose="010A0502050306030303" pitchFamily="18" charset="0"/>
              </a:rPr>
              <a:t>47,2 %-ով</a:t>
            </a:r>
            <a:r>
              <a:rPr lang="hy-AM" dirty="0">
                <a:latin typeface="Sylfaen" panose="010A0502050306030303" pitchFamily="18" charset="0"/>
              </a:rPr>
              <a:t>։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4153627"/>
            <a:ext cx="5029200" cy="2585323"/>
          </a:xfrm>
          <a:prstGeom prst="rect">
            <a:avLst/>
          </a:prstGeom>
          <a:solidFill>
            <a:srgbClr val="FFE89F"/>
          </a:solidFill>
        </p:spPr>
        <p:txBody>
          <a:bodyPr wrap="square">
            <a:spAutoFit/>
          </a:bodyPr>
          <a:lstStyle/>
          <a:p>
            <a:r>
              <a:rPr lang="hy-AM" b="1" dirty="0">
                <a:latin typeface="Sylfaen" panose="010A0502050306030303" pitchFamily="18" charset="0"/>
              </a:rPr>
              <a:t>Արտահանում․</a:t>
            </a:r>
            <a:r>
              <a:rPr lang="hy-AM" dirty="0">
                <a:latin typeface="Sylfaen" panose="010A0502050306030303" pitchFamily="18" charset="0"/>
              </a:rPr>
              <a:t>Արտահանման ծավալները բոլոր տարիներին զգալիորեն զիջում են ներմուծման ծավալներին: </a:t>
            </a:r>
            <a:endParaRPr lang="en-US" dirty="0">
              <a:latin typeface="Sylfaen" panose="010A0502050306030303" pitchFamily="18" charset="0"/>
            </a:endParaRPr>
          </a:p>
          <a:p>
            <a:pPr lvl="0"/>
            <a:r>
              <a:rPr lang="hy-AM" dirty="0">
                <a:latin typeface="Sylfaen" panose="010A0502050306030303" pitchFamily="18" charset="0"/>
              </a:rPr>
              <a:t>Ամենացածր ցուցանիշը գրանցվել է 2023 թ․-ին՝ </a:t>
            </a:r>
            <a:r>
              <a:rPr lang="hy-AM" b="1" dirty="0">
                <a:latin typeface="Sylfaen" panose="010A0502050306030303" pitchFamily="18" charset="0"/>
              </a:rPr>
              <a:t>55,1 տ</a:t>
            </a:r>
            <a:r>
              <a:rPr lang="hy-AM" dirty="0">
                <a:latin typeface="Sylfaen" panose="010A0502050306030303" pitchFamily="18" charset="0"/>
              </a:rPr>
              <a:t>: </a:t>
            </a:r>
            <a:endParaRPr lang="en-US" dirty="0">
              <a:latin typeface="Sylfaen" panose="010A0502050306030303" pitchFamily="18" charset="0"/>
            </a:endParaRPr>
          </a:p>
          <a:p>
            <a:pPr lvl="0"/>
            <a:r>
              <a:rPr lang="hy-AM" dirty="0">
                <a:latin typeface="Sylfaen" panose="010A0502050306030303" pitchFamily="18" charset="0"/>
              </a:rPr>
              <a:t>Ամենաբարձր ցուցանիշը եղել է 2024 թ․-ին՝ </a:t>
            </a:r>
            <a:r>
              <a:rPr lang="hy-AM" b="1" dirty="0">
                <a:latin typeface="Sylfaen" panose="010A0502050306030303" pitchFamily="18" charset="0"/>
              </a:rPr>
              <a:t>245,3 տ</a:t>
            </a:r>
            <a:r>
              <a:rPr lang="hy-AM" dirty="0">
                <a:latin typeface="Sylfaen" panose="010A0502050306030303" pitchFamily="18" charset="0"/>
              </a:rPr>
              <a:t>: </a:t>
            </a:r>
            <a:endParaRPr lang="en-US" dirty="0">
              <a:latin typeface="Sylfaen" panose="010A0502050306030303" pitchFamily="18" charset="0"/>
            </a:endParaRPr>
          </a:p>
          <a:p>
            <a:pPr lvl="0"/>
            <a:r>
              <a:rPr lang="hy-AM" dirty="0">
                <a:latin typeface="Sylfaen" panose="010A0502050306030303" pitchFamily="18" charset="0"/>
              </a:rPr>
              <a:t>Սակայն նույնիսկ 2024 թ․-ին արտահանվել է ներմուծված քանակի ընդամենը մոտ </a:t>
            </a:r>
            <a:r>
              <a:rPr lang="hy-AM" b="1" dirty="0">
                <a:latin typeface="Sylfaen" panose="010A0502050306030303" pitchFamily="18" charset="0"/>
              </a:rPr>
              <a:t>6,5 %-ը</a:t>
            </a:r>
            <a:r>
              <a:rPr lang="hy-AM" dirty="0">
                <a:latin typeface="Sylfaen" panose="010A0502050306030303" pitchFamily="18" charset="0"/>
              </a:rPr>
              <a:t>։ 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F84957B-D496-4D0F-90E4-6AA8682CD3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3250480"/>
              </p:ext>
            </p:extLst>
          </p:nvPr>
        </p:nvGraphicFramePr>
        <p:xfrm>
          <a:off x="0" y="1047842"/>
          <a:ext cx="9144000" cy="3102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8833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2800" dirty="0">
                <a:latin typeface="Sylfaen" panose="010A0502050306030303" pitchFamily="18" charset="0"/>
              </a:rPr>
              <a:t>Թունաքիմիկատների իրավիճակը ՀՀ-ում</a:t>
            </a:r>
            <a:r>
              <a:rPr lang="en-US" sz="2800" dirty="0">
                <a:latin typeface="Sylfaen" panose="010A0502050306030303" pitchFamily="18" charset="0"/>
              </a:rPr>
              <a:t> </a:t>
            </a:r>
            <a:r>
              <a:rPr lang="ru-RU" sz="2800" dirty="0">
                <a:latin typeface="Sylfaen" panose="010A0502050306030303" pitchFamily="18" charset="0"/>
              </a:rPr>
              <a:t>2020–2024 </a:t>
            </a:r>
            <a:r>
              <a:rPr lang="en-US" sz="2800" dirty="0">
                <a:latin typeface="Sylfaen" panose="010A0502050306030303" pitchFamily="18" charset="0"/>
              </a:rPr>
              <a:t>թ</a:t>
            </a:r>
            <a:r>
              <a:rPr lang="hy-AM" sz="2800" dirty="0">
                <a:latin typeface="Sylfaen" panose="010A0502050306030303" pitchFamily="18" charset="0"/>
              </a:rPr>
              <a:t>թ․-</a:t>
            </a:r>
            <a:r>
              <a:rPr lang="en-US" sz="2800" dirty="0" err="1">
                <a:latin typeface="Sylfaen" panose="010A0502050306030303" pitchFamily="18" charset="0"/>
              </a:rPr>
              <a:t>ին</a:t>
            </a:r>
            <a:r>
              <a:rPr lang="en-US" sz="2800" dirty="0">
                <a:latin typeface="Sylfaen" panose="010A0502050306030303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756" y="4124783"/>
            <a:ext cx="8758844" cy="1554162"/>
          </a:xfrm>
          <a:solidFill>
            <a:srgbClr val="FDE6FE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err="1">
                <a:latin typeface="Sylfaen" panose="010A0502050306030303" pitchFamily="18" charset="0"/>
              </a:rPr>
              <a:t>Այս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միտումը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կարևոր</a:t>
            </a:r>
            <a:r>
              <a:rPr lang="en-US" sz="2200" dirty="0">
                <a:latin typeface="Sylfaen" panose="010A0502050306030303" pitchFamily="18" charset="0"/>
              </a:rPr>
              <a:t> է </a:t>
            </a:r>
            <a:r>
              <a:rPr lang="en-US" sz="2200" dirty="0" err="1">
                <a:latin typeface="Sylfaen" panose="010A0502050306030303" pitchFamily="18" charset="0"/>
              </a:rPr>
              <a:t>գյուղատնտեսության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արտադրողականության</a:t>
            </a:r>
            <a:r>
              <a:rPr lang="ru-RU" sz="2200" dirty="0">
                <a:latin typeface="Sylfaen" panose="010A0502050306030303" pitchFamily="18" charset="0"/>
              </a:rPr>
              <a:t>, </a:t>
            </a:r>
            <a:r>
              <a:rPr lang="en-US" sz="2200" dirty="0" err="1">
                <a:latin typeface="Sylfaen" panose="010A0502050306030303" pitchFamily="18" charset="0"/>
              </a:rPr>
              <a:t>շրջակա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միջավայրի</a:t>
            </a:r>
            <a:r>
              <a:rPr lang="ru-RU" sz="2200" dirty="0">
                <a:latin typeface="Sylfaen" panose="010A0502050306030303" pitchFamily="18" charset="0"/>
              </a:rPr>
              <a:t>, </a:t>
            </a:r>
            <a:r>
              <a:rPr lang="en-US" sz="2200" dirty="0" err="1">
                <a:latin typeface="Sylfaen" panose="010A0502050306030303" pitchFamily="18" charset="0"/>
              </a:rPr>
              <a:t>փոշոտողների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պահպանության</a:t>
            </a:r>
            <a:r>
              <a:rPr lang="en-US" sz="2200" dirty="0">
                <a:latin typeface="Sylfaen" panose="010A0502050306030303" pitchFamily="18" charset="0"/>
              </a:rPr>
              <a:t> և </a:t>
            </a:r>
            <a:r>
              <a:rPr lang="en-US" sz="2200" dirty="0" err="1">
                <a:latin typeface="Sylfaen" panose="010A0502050306030303" pitchFamily="18" charset="0"/>
              </a:rPr>
              <a:t>մարդու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առողջության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վրա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ազդեցությունների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գնահատման</a:t>
            </a:r>
            <a:r>
              <a:rPr lang="en-US" sz="2200" dirty="0">
                <a:latin typeface="Sylfaen" panose="010A0502050306030303" pitchFamily="18" charset="0"/>
              </a:rPr>
              <a:t> </a:t>
            </a:r>
            <a:r>
              <a:rPr lang="en-US" sz="2200" dirty="0" err="1">
                <a:latin typeface="Sylfaen" panose="010A0502050306030303" pitchFamily="18" charset="0"/>
              </a:rPr>
              <a:t>տեսանկյունից</a:t>
            </a:r>
            <a:r>
              <a:rPr lang="en-US" sz="2200" dirty="0">
                <a:latin typeface="Sylfaen" panose="010A0502050306030303" pitchFamily="18" charset="0"/>
              </a:rPr>
              <a:t>։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FEC2AC-ECBA-4CB6-A2E4-3C6B306D25E0}"/>
              </a:ext>
            </a:extLst>
          </p:cNvPr>
          <p:cNvSpPr txBox="1"/>
          <p:nvPr/>
        </p:nvSpPr>
        <p:spPr>
          <a:xfrm>
            <a:off x="228600" y="1582754"/>
            <a:ext cx="8763000" cy="1015663"/>
          </a:xfrm>
          <a:prstGeom prst="rect">
            <a:avLst/>
          </a:prstGeom>
          <a:solidFill>
            <a:srgbClr val="FDE6FE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ylfaen" panose="010A0502050306030303" pitchFamily="18" charset="0"/>
              </a:rPr>
              <a:t>2020–2024 </a:t>
            </a:r>
            <a:r>
              <a:rPr lang="en-US" sz="2000" dirty="0">
                <a:latin typeface="Sylfaen" panose="010A0502050306030303" pitchFamily="18" charset="0"/>
              </a:rPr>
              <a:t>թ</a:t>
            </a:r>
            <a:r>
              <a:rPr lang="hy-AM" sz="2000" dirty="0">
                <a:latin typeface="Sylfaen" panose="010A0502050306030303" pitchFamily="18" charset="0"/>
              </a:rPr>
              <a:t>թ․-</a:t>
            </a:r>
            <a:r>
              <a:rPr lang="en-US" sz="2000" dirty="0" err="1">
                <a:latin typeface="Sylfaen" panose="010A0502050306030303" pitchFamily="18" charset="0"/>
              </a:rPr>
              <a:t>ին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Հայաստանում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թունաքիմիկատների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ներմուծ</a:t>
            </a:r>
            <a:r>
              <a:rPr lang="hy-AM" sz="2000" dirty="0">
                <a:latin typeface="Sylfaen" panose="010A0502050306030303" pitchFamily="18" charset="0"/>
              </a:rPr>
              <a:t>ման և </a:t>
            </a:r>
            <a:r>
              <a:rPr lang="en-US" sz="2000" dirty="0" err="1">
                <a:latin typeface="Sylfaen" panose="010A0502050306030303" pitchFamily="18" charset="0"/>
              </a:rPr>
              <a:t>ներքին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օգտագործ</a:t>
            </a:r>
            <a:r>
              <a:rPr lang="hy-AM" sz="2000" dirty="0">
                <a:latin typeface="Sylfaen" panose="010A0502050306030303" pitchFamily="18" charset="0"/>
              </a:rPr>
              <a:t>ման ծավալները </a:t>
            </a:r>
            <a:r>
              <a:rPr lang="en-US" sz="2000" dirty="0" err="1">
                <a:latin typeface="Sylfaen" panose="010A0502050306030303" pitchFamily="18" charset="0"/>
              </a:rPr>
              <a:t>զգալիորեն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աճել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են</a:t>
            </a:r>
            <a:r>
              <a:rPr lang="ru-RU" sz="2000" dirty="0">
                <a:latin typeface="Sylfaen" panose="010A0502050306030303" pitchFamily="18" charset="0"/>
              </a:rPr>
              <a:t>, </a:t>
            </a:r>
            <a:r>
              <a:rPr lang="en-US" sz="2000" dirty="0" err="1">
                <a:latin typeface="Sylfaen" panose="010A0502050306030303" pitchFamily="18" charset="0"/>
              </a:rPr>
              <a:t>հատկապես</a:t>
            </a:r>
            <a:r>
              <a:rPr lang="ru-RU" sz="2000" dirty="0">
                <a:latin typeface="Sylfaen" panose="010A0502050306030303" pitchFamily="18" charset="0"/>
              </a:rPr>
              <a:t> 2023–2024 </a:t>
            </a:r>
            <a:r>
              <a:rPr lang="en-US" sz="2000" dirty="0">
                <a:latin typeface="Sylfaen" panose="010A0502050306030303" pitchFamily="18" charset="0"/>
              </a:rPr>
              <a:t>թ</a:t>
            </a:r>
            <a:r>
              <a:rPr lang="hy-AM" sz="2000" dirty="0">
                <a:latin typeface="Sylfaen" panose="010A0502050306030303" pitchFamily="18" charset="0"/>
              </a:rPr>
              <a:t>թ․-ին</a:t>
            </a:r>
            <a:r>
              <a:rPr lang="en-US" sz="2000" dirty="0">
                <a:latin typeface="Sylfaen" panose="010A0502050306030303" pitchFamily="18" charset="0"/>
              </a:rPr>
              <a:t>։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F58695-A958-4EC4-8AE8-4A47F258DE62}"/>
              </a:ext>
            </a:extLst>
          </p:cNvPr>
          <p:cNvSpPr txBox="1"/>
          <p:nvPr/>
        </p:nvSpPr>
        <p:spPr>
          <a:xfrm>
            <a:off x="228600" y="2771210"/>
            <a:ext cx="8763000" cy="1015663"/>
          </a:xfrm>
          <a:prstGeom prst="rect">
            <a:avLst/>
          </a:prstGeom>
          <a:solidFill>
            <a:srgbClr val="BDFFFF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Sylfaen" panose="010A0502050306030303" pitchFamily="18" charset="0"/>
              </a:rPr>
              <a:t>Ներ</a:t>
            </a:r>
            <a:r>
              <a:rPr lang="hy-AM" sz="2000" dirty="0">
                <a:latin typeface="Sylfaen" panose="010A0502050306030303" pitchFamily="18" charset="0"/>
              </a:rPr>
              <a:t>կրված </a:t>
            </a:r>
            <a:r>
              <a:rPr lang="en-US" sz="2000" dirty="0" err="1">
                <a:latin typeface="Sylfaen" panose="010A0502050306030303" pitchFamily="18" charset="0"/>
              </a:rPr>
              <a:t>թունաքիմիկատների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գերակշռող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մասը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մնում</a:t>
            </a:r>
            <a:r>
              <a:rPr lang="en-US" sz="2000" dirty="0">
                <a:latin typeface="Sylfaen" panose="010A0502050306030303" pitchFamily="18" charset="0"/>
              </a:rPr>
              <a:t> է </a:t>
            </a:r>
            <a:r>
              <a:rPr lang="en-US" sz="2000" dirty="0" err="1">
                <a:latin typeface="Sylfaen" panose="010A0502050306030303" pitchFamily="18" charset="0"/>
              </a:rPr>
              <a:t>երկրի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ներսում</a:t>
            </a:r>
            <a:r>
              <a:rPr lang="en-US" sz="2000" dirty="0">
                <a:latin typeface="Sylfaen" panose="010A0502050306030303" pitchFamily="18" charset="0"/>
              </a:rPr>
              <a:t> և </a:t>
            </a:r>
            <a:r>
              <a:rPr lang="en-US" sz="2000" dirty="0" err="1">
                <a:latin typeface="Sylfaen" panose="010A0502050306030303" pitchFamily="18" charset="0"/>
              </a:rPr>
              <a:t>կիրառվում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գյուղատնտեսությունում</a:t>
            </a:r>
            <a:r>
              <a:rPr lang="ru-RU" sz="2000" dirty="0">
                <a:latin typeface="Sylfaen" panose="010A0502050306030303" pitchFamily="18" charset="0"/>
              </a:rPr>
              <a:t>, </a:t>
            </a:r>
            <a:r>
              <a:rPr lang="en-US" sz="2000" dirty="0" err="1">
                <a:latin typeface="Sylfaen" panose="010A0502050306030303" pitchFamily="18" charset="0"/>
              </a:rPr>
              <a:t>մինչդեռ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արտահանման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ծավալները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մնում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են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համեմատաբար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փոքր</a:t>
            </a:r>
            <a:r>
              <a:rPr lang="en-US" sz="2000" dirty="0">
                <a:latin typeface="Sylfaen" panose="010A0502050306030303" pitchFamily="18" charset="0"/>
              </a:rPr>
              <a:t>։</a:t>
            </a:r>
          </a:p>
        </p:txBody>
      </p:sp>
    </p:spTree>
    <p:extLst>
      <p:ext uri="{BB962C8B-B14F-4D97-AF65-F5344CB8AC3E}">
        <p14:creationId xmlns:p14="http://schemas.microsoft.com/office/powerpoint/2010/main" val="1834324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868362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Թունաքիմիկատների օգտագործումը</a:t>
            </a:r>
            <a:b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ՀՀ-ում 2020-2024 թթ․-ին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15"/>
          <p:cNvGraphicFramePr/>
          <p:nvPr>
            <p:extLst>
              <p:ext uri="{D42A27DB-BD31-4B8C-83A1-F6EECF244321}">
                <p14:modId xmlns:p14="http://schemas.microsoft.com/office/powerpoint/2010/main" val="1418675345"/>
              </p:ext>
            </p:extLst>
          </p:nvPr>
        </p:nvGraphicFramePr>
        <p:xfrm>
          <a:off x="299258" y="1257300"/>
          <a:ext cx="8534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242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52892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Sylfaen" panose="010A0502050306030303" pitchFamily="18" charset="0"/>
              </a:rPr>
              <a:t>ՀՀ-ում օգտագործված թունաքիմիկատներ</a:t>
            </a:r>
            <a:r>
              <a:rPr lang="hy-AM" sz="2000" b="1" dirty="0">
                <a:solidFill>
                  <a:srgbClr val="7030A0"/>
                </a:solidFill>
                <a:latin typeface="Sylfaen" panose="010A0502050306030303" pitchFamily="18" charset="0"/>
              </a:rPr>
              <a:t>ի վերլուծություն</a:t>
            </a:r>
            <a:endParaRPr lang="en-US" sz="20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3652123"/>
            <a:ext cx="8839200" cy="3129677"/>
          </a:xfrm>
          <a:prstGeom prst="rect">
            <a:avLst/>
          </a:prstGeom>
          <a:solidFill>
            <a:srgbClr val="FDE6FE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Sylfaen" panose="010A0502050306030303" pitchFamily="18" charset="0"/>
              </a:rPr>
              <a:t>Տվյալները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en-US" sz="2000" dirty="0" err="1">
                <a:latin typeface="Sylfaen" panose="010A0502050306030303" pitchFamily="18" charset="0"/>
              </a:rPr>
              <a:t>վկայ</a:t>
            </a:r>
            <a:r>
              <a:rPr lang="hy-AM" sz="2000" dirty="0">
                <a:latin typeface="Sylfaen" panose="010A0502050306030303" pitchFamily="18" charset="0"/>
              </a:rPr>
              <a:t>ում են</a:t>
            </a:r>
            <a:r>
              <a:rPr lang="en-US" sz="2000" dirty="0">
                <a:latin typeface="Sylfaen" panose="010A0502050306030303" pitchFamily="18" charset="0"/>
              </a:rPr>
              <a:t>՝</a:t>
            </a:r>
          </a:p>
          <a:p>
            <a:r>
              <a:rPr lang="ru-RU" sz="2000" dirty="0">
                <a:latin typeface="Sylfaen" panose="010A0502050306030303" pitchFamily="18" charset="0"/>
              </a:rPr>
              <a:t>գյուղատնտեսական արտադրության ինտենսիվացման մասին,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ru-RU" sz="2000" dirty="0">
                <a:latin typeface="Sylfaen" panose="010A0502050306030303" pitchFamily="18" charset="0"/>
              </a:rPr>
              <a:t>վնասատուների և հիվանդությունների դեմ քիմիական պայքարի </a:t>
            </a:r>
            <a:r>
              <a:rPr lang="hy-AM" sz="2000" dirty="0">
                <a:latin typeface="Sylfaen" panose="010A0502050306030303" pitchFamily="18" charset="0"/>
              </a:rPr>
              <a:t>միջոցների օգտագործման </a:t>
            </a:r>
            <a:r>
              <a:rPr lang="ru-RU" sz="2000" dirty="0">
                <a:latin typeface="Sylfaen" panose="010A0502050306030303" pitchFamily="18" charset="0"/>
              </a:rPr>
              <a:t>աճի մասին,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ru-RU" sz="2000" dirty="0">
                <a:latin typeface="Sylfaen" panose="010A0502050306030303" pitchFamily="18" charset="0"/>
              </a:rPr>
              <a:t>բարձրարժեք և ինտենսիվ մշակաբույսերի (այգիներ, խաղողի այգիներ, բանջարանոցներ) ընդլայնման մասին,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ru-RU" sz="2000" dirty="0">
                <a:latin typeface="Sylfaen" panose="010A0502050306030303" pitchFamily="18" charset="0"/>
              </a:rPr>
              <a:t>վնասատուների ինտեգր</a:t>
            </a:r>
            <a:r>
              <a:rPr lang="hy-AM" sz="2000" dirty="0">
                <a:latin typeface="Sylfaen" panose="010A0502050306030303" pitchFamily="18" charset="0"/>
              </a:rPr>
              <a:t>աց</a:t>
            </a:r>
            <a:r>
              <a:rPr lang="ru-RU" sz="2000" dirty="0">
                <a:latin typeface="Sylfaen" panose="010A0502050306030303" pitchFamily="18" charset="0"/>
              </a:rPr>
              <a:t>ված կառավարման և կենսաբանական միջոցների կիրառման դեռևս սահմանափակ տարածվածության մասին։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2CC15-A88D-47A9-BCA0-8A1A6E84F019}"/>
              </a:ext>
            </a:extLst>
          </p:cNvPr>
          <p:cNvSpPr txBox="1"/>
          <p:nvPr/>
        </p:nvSpPr>
        <p:spPr>
          <a:xfrm>
            <a:off x="152400" y="457200"/>
            <a:ext cx="8839200" cy="3170099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2000" dirty="0">
                <a:latin typeface="Sylfaen" panose="010A0502050306030303" pitchFamily="18" charset="0"/>
              </a:rPr>
              <a:t>Ներկրված թ</a:t>
            </a:r>
            <a:r>
              <a:rPr lang="ru-RU" sz="2000" dirty="0" err="1">
                <a:latin typeface="Sylfaen" panose="010A0502050306030303" pitchFamily="18" charset="0"/>
              </a:rPr>
              <a:t>ունաքիմիկատների</a:t>
            </a:r>
            <a:r>
              <a:rPr lang="ru-RU" sz="2000" dirty="0">
                <a:latin typeface="Sylfaen" panose="010A0502050306030303" pitchFamily="18" charset="0"/>
              </a:rPr>
              <a:t> </a:t>
            </a:r>
            <a:r>
              <a:rPr lang="ru-RU" sz="2000" dirty="0" err="1">
                <a:latin typeface="Sylfaen" panose="010A0502050306030303" pitchFamily="18" charset="0"/>
              </a:rPr>
              <a:t>հիմնական</a:t>
            </a:r>
            <a:r>
              <a:rPr lang="ru-RU" sz="2000" dirty="0">
                <a:latin typeface="Sylfaen" panose="010A0502050306030303" pitchFamily="18" charset="0"/>
              </a:rPr>
              <a:t> </a:t>
            </a:r>
            <a:r>
              <a:rPr lang="ru-RU" sz="2000" dirty="0" err="1">
                <a:latin typeface="Sylfaen" panose="010A0502050306030303" pitchFamily="18" charset="0"/>
              </a:rPr>
              <a:t>մասը</a:t>
            </a:r>
            <a:r>
              <a:rPr lang="ru-RU" sz="2000" dirty="0">
                <a:latin typeface="Sylfaen" panose="010A0502050306030303" pitchFamily="18" charset="0"/>
              </a:rPr>
              <a:t> </a:t>
            </a:r>
            <a:r>
              <a:rPr lang="ru-RU" sz="2000" dirty="0" err="1">
                <a:latin typeface="Sylfaen" panose="010A0502050306030303" pitchFamily="18" charset="0"/>
              </a:rPr>
              <a:t>մնում</a:t>
            </a:r>
            <a:r>
              <a:rPr lang="ru-RU" sz="2000" dirty="0">
                <a:latin typeface="Sylfaen" panose="010A0502050306030303" pitchFamily="18" charset="0"/>
              </a:rPr>
              <a:t> և </a:t>
            </a:r>
            <a:r>
              <a:rPr lang="ru-RU" sz="2000" dirty="0" err="1">
                <a:latin typeface="Sylfaen" panose="010A0502050306030303" pitchFamily="18" charset="0"/>
              </a:rPr>
              <a:t>օգտագործվում</a:t>
            </a:r>
            <a:r>
              <a:rPr lang="ru-RU" sz="2000" dirty="0">
                <a:latin typeface="Sylfaen" panose="010A0502050306030303" pitchFamily="18" charset="0"/>
              </a:rPr>
              <a:t> է Հ</a:t>
            </a:r>
            <a:r>
              <a:rPr lang="hy-AM" sz="2000" dirty="0">
                <a:latin typeface="Sylfaen" panose="010A0502050306030303" pitchFamily="18" charset="0"/>
              </a:rPr>
              <a:t>Հ</a:t>
            </a:r>
            <a:r>
              <a:rPr lang="ru-RU" sz="2000" dirty="0">
                <a:latin typeface="Sylfaen" panose="010A0502050306030303" pitchFamily="18" charset="0"/>
              </a:rPr>
              <a:t>-</a:t>
            </a:r>
            <a:r>
              <a:rPr lang="ru-RU" sz="2000" dirty="0" err="1">
                <a:latin typeface="Sylfaen" panose="010A0502050306030303" pitchFamily="18" charset="0"/>
              </a:rPr>
              <a:t>ում</a:t>
            </a:r>
            <a:r>
              <a:rPr lang="hy-AM" sz="2000" dirty="0">
                <a:latin typeface="Sylfaen" panose="010A0502050306030303" pitchFamily="18" charset="0"/>
              </a:rPr>
              <a:t>։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hy-AM" sz="2000" dirty="0">
                <a:latin typeface="Sylfaen" panose="010A0502050306030303" pitchFamily="18" charset="0"/>
              </a:rPr>
              <a:t>Ամեն տարի ներմուծված քանակի ավելի քան </a:t>
            </a:r>
            <a:r>
              <a:rPr lang="hy-AM" sz="2000" b="1" dirty="0">
                <a:latin typeface="Sylfaen" panose="010A0502050306030303" pitchFamily="18" charset="0"/>
              </a:rPr>
              <a:t>90 %-ն</a:t>
            </a:r>
            <a:r>
              <a:rPr lang="hy-AM" sz="2000" dirty="0">
                <a:latin typeface="Sylfaen" panose="010A0502050306030303" pitchFamily="18" charset="0"/>
              </a:rPr>
              <a:t> օգտագործվել է երկրի ներսում: 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hy-AM" sz="2000" dirty="0">
                <a:latin typeface="Sylfaen" panose="010A0502050306030303" pitchFamily="18" charset="0"/>
              </a:rPr>
              <a:t>2024 թ․-ին ՀՀ-ում օգտագործվել է </a:t>
            </a:r>
            <a:r>
              <a:rPr lang="hy-AM" sz="2000" b="1" dirty="0">
                <a:latin typeface="Sylfaen" panose="010A0502050306030303" pitchFamily="18" charset="0"/>
              </a:rPr>
              <a:t>3523,6 տ թունաքիմիկատ</a:t>
            </a:r>
            <a:r>
              <a:rPr lang="hy-AM" sz="2000" dirty="0">
                <a:latin typeface="Sylfaen" panose="010A0502050306030303" pitchFamily="18" charset="0"/>
              </a:rPr>
              <a:t>, որը դիտարկվող ժամանակահատվածի համար ամենաբարձր ցուցանիշն է: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hy-AM" sz="2000" dirty="0">
                <a:latin typeface="Sylfaen" panose="010A0502050306030303" pitchFamily="18" charset="0"/>
              </a:rPr>
              <a:t>Սա վկայում է գյուղատնտեսությունում թունաքիմիկատների կիրառումից աճող կախվածության մասին։ </a:t>
            </a:r>
            <a:endParaRPr lang="en-US" sz="2000" dirty="0">
              <a:latin typeface="Sylfaen" panose="010A0502050306030303" pitchFamily="18" charset="0"/>
            </a:endParaRPr>
          </a:p>
          <a:p>
            <a:r>
              <a:rPr lang="hy-AM" sz="2000" dirty="0">
                <a:latin typeface="Sylfaen" panose="010A0502050306030303" pitchFamily="18" charset="0"/>
              </a:rPr>
              <a:t>2024 թ․-ին թունաքիմիկատների օգտագործման ծավալը 2023 թ․-ի համեմատ աճել է մոտ </a:t>
            </a:r>
            <a:r>
              <a:rPr lang="hy-AM" sz="2000" b="1" dirty="0">
                <a:latin typeface="Sylfaen" panose="010A0502050306030303" pitchFamily="18" charset="0"/>
              </a:rPr>
              <a:t>27,3 %-ով</a:t>
            </a:r>
            <a:r>
              <a:rPr lang="hy-AM" sz="2000" dirty="0">
                <a:latin typeface="Sylfaen" panose="010A0502050306030303" pitchFamily="18" charset="0"/>
              </a:rPr>
              <a:t>, իսկ 2020 թ․-ի համեմատ՝ մոտ </a:t>
            </a:r>
            <a:r>
              <a:rPr lang="hy-AM" sz="2000" b="1" dirty="0">
                <a:latin typeface="Sylfaen" panose="010A0502050306030303" pitchFamily="18" charset="0"/>
              </a:rPr>
              <a:t>41,1 %-ով</a:t>
            </a:r>
            <a:r>
              <a:rPr lang="hy-AM" sz="2000" dirty="0">
                <a:latin typeface="Sylfaen" panose="010A0502050306030303" pitchFamily="18" charset="0"/>
              </a:rPr>
              <a:t>։ </a:t>
            </a:r>
            <a:endParaRPr lang="en-US" sz="20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235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hy-AM" sz="2000" b="1" dirty="0">
                <a:solidFill>
                  <a:srgbClr val="7030A0"/>
                </a:solidFill>
                <a:latin typeface="Sylfaen" panose="010A0502050306030303" pitchFamily="18" charset="0"/>
              </a:rPr>
              <a:t>2023-2025 թթ․-ին ՀՀ -ում օգտագործման համար թույլատրված թունաքիմիկատների անվանացանկում դրանց </a:t>
            </a:r>
            <a:r>
              <a:rPr lang="hy-AM" sz="2000" b="1" u="sng" dirty="0">
                <a:solidFill>
                  <a:srgbClr val="7030A0"/>
                </a:solidFill>
                <a:latin typeface="Sylfaen" panose="010A0502050306030303" pitchFamily="18" charset="0"/>
              </a:rPr>
              <a:t>թվաքանակն</a:t>
            </a:r>
            <a:r>
              <a:rPr lang="hy-AM" sz="2000" b="1" dirty="0">
                <a:solidFill>
                  <a:srgbClr val="7030A0"/>
                </a:solidFill>
                <a:latin typeface="Sylfaen" panose="010A0502050306030303" pitchFamily="18" charset="0"/>
              </a:rPr>
              <a:t>՝ ըստ օգտագործման նպատակի </a:t>
            </a:r>
            <a:endParaRPr lang="en-US" sz="2000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Диаграмма 17"/>
          <p:cNvGraphicFramePr/>
          <p:nvPr>
            <p:extLst>
              <p:ext uri="{D42A27DB-BD31-4B8C-83A1-F6EECF244321}">
                <p14:modId xmlns:p14="http://schemas.microsoft.com/office/powerpoint/2010/main" val="1849882474"/>
              </p:ext>
            </p:extLst>
          </p:nvPr>
        </p:nvGraphicFramePr>
        <p:xfrm>
          <a:off x="0" y="1143000"/>
          <a:ext cx="8991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5889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396" y="318"/>
            <a:ext cx="8153400" cy="715962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478" y="4343400"/>
            <a:ext cx="8666018" cy="1524000"/>
          </a:xfrm>
          <a:solidFill>
            <a:srgbClr val="FDE6FE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2200" b="1" dirty="0">
                <a:latin typeface="Sylfaen" panose="010A0502050306030303" pitchFamily="18" charset="0"/>
              </a:rPr>
              <a:t>Հերբիցիդների քանակը</a:t>
            </a:r>
            <a:r>
              <a:rPr lang="hy-AM" sz="2200" dirty="0">
                <a:latin typeface="Sylfaen" panose="010A0502050306030303" pitchFamily="18" charset="0"/>
              </a:rPr>
              <a:t> հաշվվում է </a:t>
            </a:r>
            <a:r>
              <a:rPr lang="hy-AM" sz="2200" b="1" dirty="0">
                <a:latin typeface="Sylfaen" panose="010A0502050306030303" pitchFamily="18" charset="0"/>
              </a:rPr>
              <a:t>360 պատրաստուկ (19,3%)</a:t>
            </a:r>
            <a:r>
              <a:rPr lang="hy-AM" sz="2200" dirty="0">
                <a:latin typeface="Sylfaen" panose="010A0502050306030303" pitchFamily="18" charset="0"/>
              </a:rPr>
              <a:t>։ Սա երրորդ ամենամեծ խումբն է, ինչը փաստում է այն մասին, որ մոլախոտերի վերահսկումը առանձնակի տեղ է զբաղեցնում գյուղատնտեսությունում։</a:t>
            </a:r>
            <a:endParaRPr lang="en-US" sz="22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B9805-DAE6-471E-B932-CFB472E3EC4C}"/>
              </a:ext>
            </a:extLst>
          </p:cNvPr>
          <p:cNvSpPr txBox="1"/>
          <p:nvPr/>
        </p:nvSpPr>
        <p:spPr>
          <a:xfrm>
            <a:off x="133696" y="701040"/>
            <a:ext cx="8686800" cy="1631216"/>
          </a:xfrm>
          <a:prstGeom prst="rect">
            <a:avLst/>
          </a:prstGeom>
          <a:solidFill>
            <a:srgbClr val="FDE6FE"/>
          </a:solidFill>
        </p:spPr>
        <p:txBody>
          <a:bodyPr wrap="square" rtlCol="0">
            <a:spAutoFit/>
          </a:bodyPr>
          <a:lstStyle/>
          <a:p>
            <a:r>
              <a:rPr lang="hy-AM" sz="2000" dirty="0">
                <a:latin typeface="Sylfaen" panose="010A0502050306030303" pitchFamily="18" charset="0"/>
              </a:rPr>
              <a:t>Թույլատրված պատրաստուկների </a:t>
            </a:r>
            <a:r>
              <a:rPr lang="en-US" sz="2000" dirty="0">
                <a:latin typeface="Sylfaen" panose="010A0502050306030303" pitchFamily="18" charset="0"/>
              </a:rPr>
              <a:t>I </a:t>
            </a:r>
            <a:r>
              <a:rPr lang="hy-AM" sz="2000" dirty="0">
                <a:latin typeface="Sylfaen" panose="010A0502050306030303" pitchFamily="18" charset="0"/>
              </a:rPr>
              <a:t>ամենամեծ խումբը </a:t>
            </a:r>
            <a:r>
              <a:rPr lang="hy-AM" sz="2000" b="1" dirty="0">
                <a:latin typeface="Sylfaen" panose="010A0502050306030303" pitchFamily="18" charset="0"/>
              </a:rPr>
              <a:t>միջատասպաններն (ինսեկտիցիդներ)</a:t>
            </a:r>
            <a:r>
              <a:rPr lang="hy-AM" sz="2000" dirty="0">
                <a:latin typeface="Sylfaen" panose="010A0502050306030303" pitchFamily="18" charset="0"/>
              </a:rPr>
              <a:t> են՝ </a:t>
            </a:r>
            <a:r>
              <a:rPr lang="hy-AM" sz="2000" b="1" dirty="0">
                <a:latin typeface="Sylfaen" panose="010A0502050306030303" pitchFamily="18" charset="0"/>
              </a:rPr>
              <a:t>798 պատրաստուկ (42,8%)</a:t>
            </a:r>
            <a:r>
              <a:rPr lang="hy-AM" sz="2000" dirty="0">
                <a:latin typeface="Sylfaen" panose="010A0502050306030303" pitchFamily="18" charset="0"/>
              </a:rPr>
              <a:t>։ Սա վկայում է այն մասին, որ գյուղատնտեսությունում վնասատու միջատների դեմ պայքարը շարունակում է մնալ առաջնահերթ ուղղություններից մեկը։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BAC8D2-5129-47DF-92E9-7EC4BBA54E6E}"/>
              </a:ext>
            </a:extLst>
          </p:cNvPr>
          <p:cNvSpPr txBox="1"/>
          <p:nvPr/>
        </p:nvSpPr>
        <p:spPr>
          <a:xfrm>
            <a:off x="154478" y="2676108"/>
            <a:ext cx="8686800" cy="1323439"/>
          </a:xfrm>
          <a:prstGeom prst="rect">
            <a:avLst/>
          </a:prstGeom>
          <a:solidFill>
            <a:srgbClr val="BDFFF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Երկրոդ մեծ խումբը սնկասպան պատրաստուկներն (ֆունգիցիդներ)</a:t>
            </a:r>
            <a:r>
              <a:rPr lang="hy-AM" sz="2000" dirty="0">
                <a:latin typeface="Sylfaen" panose="010A0502050306030303" pitchFamily="18" charset="0"/>
              </a:rPr>
              <a:t> են՝ </a:t>
            </a:r>
            <a:r>
              <a:rPr lang="hy-AM" sz="2000" b="1" dirty="0">
                <a:latin typeface="Sylfaen" panose="010A0502050306030303" pitchFamily="18" charset="0"/>
              </a:rPr>
              <a:t>651 պատրաստուկ ( 34,9%)</a:t>
            </a:r>
            <a:r>
              <a:rPr lang="hy-AM" sz="2000" dirty="0">
                <a:latin typeface="Sylfaen" panose="010A0502050306030303" pitchFamily="18" charset="0"/>
              </a:rPr>
              <a:t>։ Միջատասպանների հետ միասին դրանք կազմում են թույլատրված բոլոր պատրաստուկների ավելի քան երեք քառորդը (</a:t>
            </a:r>
            <a:r>
              <a:rPr lang="hy-AM" sz="2000" b="1" dirty="0">
                <a:latin typeface="Sylfaen" panose="010A0502050306030303" pitchFamily="18" charset="0"/>
              </a:rPr>
              <a:t>77,7%</a:t>
            </a:r>
            <a:r>
              <a:rPr lang="hy-AM" sz="2000" dirty="0">
                <a:latin typeface="Sylfaen" panose="010A0502050306030303" pitchFamily="18" charset="0"/>
              </a:rPr>
              <a:t>)։</a:t>
            </a:r>
            <a:endParaRPr lang="en-US" sz="20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5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02" y="152400"/>
            <a:ext cx="8229600" cy="1143000"/>
          </a:xfrm>
        </p:spPr>
        <p:txBody>
          <a:bodyPr>
            <a:noAutofit/>
          </a:bodyPr>
          <a:lstStyle/>
          <a:p>
            <a:r>
              <a:rPr lang="hy-AM" sz="2000" b="1" dirty="0">
                <a:solidFill>
                  <a:srgbClr val="7030A0"/>
                </a:solidFill>
                <a:latin typeface="Sylfaen" panose="010A0502050306030303" pitchFamily="18" charset="0"/>
              </a:rPr>
              <a:t>2023-2025 թթ․-ին ՀՀ-ում օգտագործման համար թույլատրված թունաքիմիկատների ցանկում 101 ակտիվ բաղադրիչներով ԲՎԹ-ների դասակարգումն՝ ըստ ազդեցության 3 կատեգորիայի և տարբեր կատեգորիաների համակցության</a:t>
            </a:r>
            <a:endParaRPr lang="en-US" sz="20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30916021"/>
              </p:ext>
            </p:extLst>
          </p:nvPr>
        </p:nvGraphicFramePr>
        <p:xfrm>
          <a:off x="152400" y="1600200"/>
          <a:ext cx="8763000" cy="484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8842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189" y="69375"/>
            <a:ext cx="8229600" cy="411162"/>
          </a:xfrm>
        </p:spPr>
        <p:txBody>
          <a:bodyPr>
            <a:noAutofit/>
          </a:bodyPr>
          <a:lstStyle/>
          <a:p>
            <a:r>
              <a:rPr lang="hy-AM" sz="2800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7959EB-CA36-4DDE-A2F6-D84E7FC35CAF}"/>
              </a:ext>
            </a:extLst>
          </p:cNvPr>
          <p:cNvSpPr txBox="1"/>
          <p:nvPr/>
        </p:nvSpPr>
        <p:spPr>
          <a:xfrm>
            <a:off x="110836" y="480537"/>
            <a:ext cx="8686800" cy="1815882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1600" dirty="0">
                <a:latin typeface="Sylfaen" panose="010A0502050306030303" pitchFamily="18" charset="0"/>
              </a:rPr>
              <a:t>Ամենամեծ խումբը կազմում են </a:t>
            </a:r>
            <a:r>
              <a:rPr lang="hy-AM" sz="1600" b="1" dirty="0">
                <a:latin typeface="Sylfaen" panose="010A0502050306030303" pitchFamily="18" charset="0"/>
              </a:rPr>
              <a:t>II կատեգորիայի</a:t>
            </a:r>
            <a:r>
              <a:rPr lang="hy-AM" sz="1600" dirty="0">
                <a:latin typeface="Sylfaen" panose="010A0502050306030303" pitchFamily="18" charset="0"/>
              </a:rPr>
              <a:t> երկարաժամկետ առողջական հետևանքներ ունեցող նյութերը՝ </a:t>
            </a:r>
            <a:r>
              <a:rPr lang="hy-AM" sz="1600" b="1" dirty="0">
                <a:latin typeface="Sylfaen" panose="010A0502050306030303" pitchFamily="18" charset="0"/>
              </a:rPr>
              <a:t>37 ակտիվ բաղադրիչ </a:t>
            </a:r>
            <a:r>
              <a:rPr lang="hy-AM" sz="1600" dirty="0">
                <a:latin typeface="Sylfaen" panose="010A0502050306030303" pitchFamily="18" charset="0"/>
              </a:rPr>
              <a:t>(</a:t>
            </a:r>
            <a:r>
              <a:rPr lang="hy-AM" sz="1600" b="1" dirty="0">
                <a:latin typeface="Sylfaen" panose="010A0502050306030303" pitchFamily="18" charset="0"/>
              </a:rPr>
              <a:t>36,6 %</a:t>
            </a:r>
            <a:r>
              <a:rPr lang="hy-AM" sz="1600" dirty="0">
                <a:latin typeface="Sylfaen" panose="010A0502050306030303" pitchFamily="18" charset="0"/>
              </a:rPr>
              <a:t>)</a:t>
            </a:r>
            <a:r>
              <a:rPr lang="hy-AM" sz="1600" b="1" dirty="0">
                <a:latin typeface="Sylfaen" panose="010A0502050306030303" pitchFamily="18" charset="0"/>
              </a:rPr>
              <a:t>։</a:t>
            </a:r>
            <a:r>
              <a:rPr lang="hy-AM" sz="1600" dirty="0">
                <a:latin typeface="Sylfaen" panose="010A0502050306030303" pitchFamily="18" charset="0"/>
              </a:rPr>
              <a:t> Այս խմբում ընդգրկված են </a:t>
            </a:r>
            <a:r>
              <a:rPr lang="hy-AM" sz="1600" b="1" dirty="0">
                <a:latin typeface="Sylfaen" panose="010A0502050306030303" pitchFamily="18" charset="0"/>
              </a:rPr>
              <a:t>քաղցկեղածին, հավանական քաղցկեղածին, մութագեն, վերարտադրողական համակարգի համար թունավոր և էնդոկրին համակարգի գործառույթը խաթարող ակտիվ բաղադրիչով թունաքիմիկատները</a:t>
            </a:r>
            <a:r>
              <a:rPr lang="hy-AM" sz="1600" dirty="0">
                <a:latin typeface="Sylfaen" panose="010A0502050306030303" pitchFamily="18" charset="0"/>
              </a:rPr>
              <a:t>։ Սա ցույց է տալիս, որ Հայաստան ներկրվող բարձր վտանգավորության թունաքիմիկատների զգալի մասը կապված է մարդու առողջության վրա երկարաժամկետ և հաճախ անդառնալի հետևանքների ռիսկերի հետ։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0E34F9-78CE-44FA-819D-415B687A4D19}"/>
              </a:ext>
            </a:extLst>
          </p:cNvPr>
          <p:cNvSpPr txBox="1"/>
          <p:nvPr/>
        </p:nvSpPr>
        <p:spPr>
          <a:xfrm>
            <a:off x="90054" y="2413337"/>
            <a:ext cx="8728364" cy="1569660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1600" b="1" dirty="0">
                <a:latin typeface="Sylfaen" panose="010A0502050306030303" pitchFamily="18" charset="0"/>
              </a:rPr>
              <a:t>III կատեգորիայի՝</a:t>
            </a:r>
            <a:r>
              <a:rPr lang="hy-AM" sz="1600" dirty="0">
                <a:latin typeface="Sylfaen" panose="010A0502050306030303" pitchFamily="18" charset="0"/>
              </a:rPr>
              <a:t> </a:t>
            </a:r>
            <a:r>
              <a:rPr lang="hy-AM" sz="1600" b="1" dirty="0">
                <a:latin typeface="Sylfaen" panose="010A0502050306030303" pitchFamily="18" charset="0"/>
              </a:rPr>
              <a:t>շրջակա միջավայրի </a:t>
            </a:r>
            <a:r>
              <a:rPr lang="hy-AM" sz="1600" dirty="0">
                <a:latin typeface="Sylfaen" panose="010A0502050306030303" pitchFamily="18" charset="0"/>
              </a:rPr>
              <a:t>համար վտանգավոր նյութերը կազմում են </a:t>
            </a:r>
            <a:r>
              <a:rPr lang="hy-AM" sz="1600" b="1" dirty="0">
                <a:latin typeface="Sylfaen" panose="010A0502050306030303" pitchFamily="18" charset="0"/>
              </a:rPr>
              <a:t>26 ակտիվ բաղադրիչ կամ 25,7%։</a:t>
            </a:r>
            <a:r>
              <a:rPr lang="hy-AM" sz="1600" dirty="0">
                <a:latin typeface="Sylfaen" panose="010A0502050306030303" pitchFamily="18" charset="0"/>
              </a:rPr>
              <a:t> Դրանք բնութագրվում են որպես </a:t>
            </a:r>
            <a:r>
              <a:rPr lang="hy-AM" sz="1600" b="1" dirty="0">
                <a:latin typeface="Sylfaen" panose="010A0502050306030303" pitchFamily="18" charset="0"/>
              </a:rPr>
              <a:t>կենսակուտակվող, շրջակա միջավայրում կայուն, ջրային օրգանիզմների կամ մեղուների համար բարձր թունունակության նյութեր։ </a:t>
            </a:r>
            <a:r>
              <a:rPr lang="hy-AM" sz="1600" dirty="0">
                <a:latin typeface="Sylfaen" panose="010A0502050306030303" pitchFamily="18" charset="0"/>
              </a:rPr>
              <a:t> Այս ցուցանիշը վկայում է այն մասին, որ ներմուծվող ԲՎԹ-ների ավելի քան մեկ քառորդը կարող է լուրջ վտանգ ներկայացնել էկոհամակարգերի, կենսաբազմազանության և հատկապես փոշոտողների համար։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724A73-FBD5-4C13-8D45-F557AE9199AD}"/>
              </a:ext>
            </a:extLst>
          </p:cNvPr>
          <p:cNvSpPr txBox="1"/>
          <p:nvPr/>
        </p:nvSpPr>
        <p:spPr>
          <a:xfrm>
            <a:off x="110836" y="4099915"/>
            <a:ext cx="8804564" cy="1569660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1600" dirty="0">
                <a:latin typeface="Sylfaen" panose="010A0502050306030303" pitchFamily="18" charset="0"/>
              </a:rPr>
              <a:t>Հատկանշական է, որ </a:t>
            </a:r>
            <a:r>
              <a:rPr lang="hy-AM" sz="1600" b="1" dirty="0">
                <a:latin typeface="Sylfaen" panose="010A0502050306030303" pitchFamily="18" charset="0"/>
              </a:rPr>
              <a:t>29 ակտիվ բաղադրիչ </a:t>
            </a:r>
            <a:r>
              <a:rPr lang="hy-AM" sz="1600" dirty="0">
                <a:latin typeface="Sylfaen" panose="010A0502050306030303" pitchFamily="18" charset="0"/>
              </a:rPr>
              <a:t>(</a:t>
            </a:r>
            <a:r>
              <a:rPr lang="hy-AM" sz="1600" b="1" dirty="0">
                <a:latin typeface="Sylfaen" panose="010A0502050306030303" pitchFamily="18" charset="0"/>
              </a:rPr>
              <a:t>28,7%</a:t>
            </a:r>
            <a:r>
              <a:rPr lang="hy-AM" sz="1600" dirty="0">
                <a:latin typeface="Sylfaen" panose="010A0502050306030303" pitchFamily="18" charset="0"/>
              </a:rPr>
              <a:t>) դասվել է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en-US" sz="1600" b="1" dirty="0">
                <a:latin typeface="Sylfaen" panose="010A0502050306030303" pitchFamily="18" charset="0"/>
              </a:rPr>
              <a:t>IV </a:t>
            </a:r>
            <a:r>
              <a:rPr lang="hy-AM" sz="1600" b="1" dirty="0">
                <a:latin typeface="Sylfaen" panose="010A0502050306030303" pitchFamily="18" charset="0"/>
              </a:rPr>
              <a:t>«տարբեր կատեգորիաների համակցություն»</a:t>
            </a:r>
            <a:r>
              <a:rPr lang="hy-AM" sz="1600" dirty="0">
                <a:latin typeface="Sylfaen" panose="010A0502050306030303" pitchFamily="18" charset="0"/>
              </a:rPr>
              <a:t> խմբում։ Սա նշանակում է, որ այդ նյութերը միաժամանակ համապատասխանում են բարձր վտանգավորության մի քանի չափանիշների։ </a:t>
            </a:r>
            <a:r>
              <a:rPr lang="ru-RU" sz="1600" dirty="0" err="1">
                <a:latin typeface="Sylfaen" panose="010A0502050306030303" pitchFamily="18" charset="0"/>
              </a:rPr>
              <a:t>Այս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խումբը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ներկայացնում</a:t>
            </a:r>
            <a:r>
              <a:rPr lang="ru-RU" sz="1600" dirty="0">
                <a:latin typeface="Sylfaen" panose="010A0502050306030303" pitchFamily="18" charset="0"/>
              </a:rPr>
              <a:t> է </a:t>
            </a:r>
            <a:r>
              <a:rPr lang="ru-RU" sz="1600" dirty="0" err="1">
                <a:latin typeface="Sylfaen" panose="010A0502050306030303" pitchFamily="18" charset="0"/>
              </a:rPr>
              <a:t>ամենաբարձր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ռիսկ</a:t>
            </a:r>
            <a:r>
              <a:rPr lang="hy-AM" sz="1600" dirty="0">
                <a:latin typeface="Sylfaen" panose="010A0502050306030303" pitchFamily="18" charset="0"/>
              </a:rPr>
              <a:t>եր առաջացնող </a:t>
            </a:r>
            <a:r>
              <a:rPr lang="ru-RU" sz="1600" u="sng" dirty="0" err="1">
                <a:latin typeface="Sylfaen" panose="010A0502050306030303" pitchFamily="18" charset="0"/>
              </a:rPr>
              <a:t>նյութերը</a:t>
            </a:r>
            <a:r>
              <a:rPr lang="en-US" sz="1600" dirty="0">
                <a:latin typeface="Sylfaen" panose="010A0502050306030303" pitchFamily="18" charset="0"/>
              </a:rPr>
              <a:t>, </a:t>
            </a:r>
            <a:r>
              <a:rPr lang="ru-RU" sz="1600" dirty="0" err="1">
                <a:latin typeface="Sylfaen" panose="010A0502050306030303" pitchFamily="18" charset="0"/>
              </a:rPr>
              <a:t>քանի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որ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դրանց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ազդեցությունները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կարող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են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միաժամանակ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անդրադառնալ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ինչպես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մարդու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առողջության</a:t>
            </a:r>
            <a:r>
              <a:rPr lang="en-US" sz="1600" b="1" dirty="0">
                <a:latin typeface="Sylfaen" panose="010A0502050306030303" pitchFamily="18" charset="0"/>
              </a:rPr>
              <a:t>, </a:t>
            </a:r>
            <a:r>
              <a:rPr lang="ru-RU" sz="1600" b="1" dirty="0" err="1">
                <a:latin typeface="Sylfaen" panose="010A0502050306030303" pitchFamily="18" charset="0"/>
              </a:rPr>
              <a:t>այնպես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էլ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շրջակա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միջավայրի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hy-AM" sz="1600" b="1" dirty="0">
                <a:latin typeface="Sylfaen" panose="010A0502050306030303" pitchFamily="18" charset="0"/>
              </a:rPr>
              <a:t>վրա</a:t>
            </a:r>
            <a:r>
              <a:rPr lang="ru-RU" sz="1600" dirty="0">
                <a:latin typeface="Sylfaen" panose="010A0502050306030303" pitchFamily="18" charset="0"/>
              </a:rPr>
              <a:t>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998" y="5765711"/>
            <a:ext cx="8859982" cy="1022914"/>
          </a:xfrm>
          <a:solidFill>
            <a:srgbClr val="D5FFE3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Sylfaen" panose="010A0502050306030303" pitchFamily="18" charset="0"/>
              </a:rPr>
              <a:t>I </a:t>
            </a:r>
            <a:r>
              <a:rPr lang="ru-RU" sz="1600" b="1" dirty="0">
                <a:latin typeface="Sylfaen" panose="010A0502050306030303" pitchFamily="18" charset="0"/>
              </a:rPr>
              <a:t>կատեգորիայի</a:t>
            </a:r>
            <a:r>
              <a:rPr lang="ru-RU" sz="1600" dirty="0">
                <a:latin typeface="Sylfaen" panose="010A0502050306030303" pitchFamily="18" charset="0"/>
              </a:rPr>
              <a:t> նյութերը կազմում են ընդամենը </a:t>
            </a:r>
            <a:r>
              <a:rPr lang="en-US" sz="1600" b="1" dirty="0">
                <a:latin typeface="Sylfaen" panose="010A0502050306030303" pitchFamily="18" charset="0"/>
              </a:rPr>
              <a:t>9 </a:t>
            </a:r>
            <a:r>
              <a:rPr lang="ru-RU" sz="1600" b="1" dirty="0">
                <a:latin typeface="Sylfaen" panose="010A0502050306030303" pitchFamily="18" charset="0"/>
              </a:rPr>
              <a:t>ակտիվ բաղադրիչ կամ</a:t>
            </a:r>
            <a:r>
              <a:rPr lang="en-US" sz="1600" b="1" dirty="0">
                <a:latin typeface="Sylfaen" panose="010A0502050306030303" pitchFamily="18" charset="0"/>
              </a:rPr>
              <a:t> 8,9%</a:t>
            </a:r>
            <a:r>
              <a:rPr lang="ru-RU" sz="1600" b="1" dirty="0">
                <a:latin typeface="Sylfaen" panose="010A0502050306030303" pitchFamily="18" charset="0"/>
              </a:rPr>
              <a:t>։</a:t>
            </a:r>
            <a:r>
              <a:rPr lang="ru-RU" sz="1600" dirty="0">
                <a:latin typeface="Sylfaen" panose="010A0502050306030303" pitchFamily="18" charset="0"/>
              </a:rPr>
              <a:t> Թեև քանակապես դրանք ամենափոքր խումբն են</a:t>
            </a:r>
            <a:r>
              <a:rPr lang="en-US" sz="1600" dirty="0">
                <a:latin typeface="Sylfaen" panose="010A0502050306030303" pitchFamily="18" charset="0"/>
              </a:rPr>
              <a:t>, </a:t>
            </a:r>
            <a:r>
              <a:rPr lang="ru-RU" sz="1600" dirty="0">
                <a:latin typeface="Sylfaen" panose="010A0502050306030303" pitchFamily="18" charset="0"/>
              </a:rPr>
              <a:t>դրանց վտանգավորությունը շատ բարձր է</a:t>
            </a:r>
            <a:r>
              <a:rPr lang="en-US" sz="1600" dirty="0">
                <a:latin typeface="Sylfaen" panose="010A0502050306030303" pitchFamily="18" charset="0"/>
              </a:rPr>
              <a:t>, </a:t>
            </a:r>
            <a:r>
              <a:rPr lang="ru-RU" sz="1600" dirty="0">
                <a:latin typeface="Sylfaen" panose="010A0502050306030303" pitchFamily="18" charset="0"/>
              </a:rPr>
              <a:t>քանի որ նույնիսկ կարճատև ազդեցությունը կարող է առաջացնել </a:t>
            </a:r>
            <a:r>
              <a:rPr lang="ru-RU" sz="1600" b="1" dirty="0">
                <a:latin typeface="Sylfaen" panose="010A0502050306030303" pitchFamily="18" charset="0"/>
              </a:rPr>
              <a:t>ծանր թունավորումներ կամ մահացու հետևանքներ։</a:t>
            </a:r>
            <a:endParaRPr lang="en-US" sz="16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56388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hy-AM" sz="5000" dirty="0">
                <a:latin typeface="Sylfaen" panose="010A0502050306030303" pitchFamily="18" charset="0"/>
              </a:rPr>
              <a:t>2023–2025 թթ․-ին Հայաստան ներկրված ԲՎԹ-ների 101 ակտիվ բաղադրիչի վերլուծությունը ցույց է տալիս, որ դրանց հիմնական մասը կապված է ոչ միայն սուր թունունակության ((</a:t>
            </a:r>
            <a:r>
              <a:rPr lang="hy-AM" sz="5000" b="1" dirty="0">
                <a:latin typeface="Sylfaen" panose="010A0502050306030303" pitchFamily="18" charset="0"/>
              </a:rPr>
              <a:t>I կատեգորիա՝ 9 ակտիվ բաղադրիչ (8,9 %</a:t>
            </a:r>
            <a:r>
              <a:rPr lang="hy-AM" sz="5000" dirty="0">
                <a:latin typeface="Sylfaen" panose="010A0502050306030303" pitchFamily="18" charset="0"/>
              </a:rPr>
              <a:t>)), այլ երկարաժամկետ ազդեցությունների հետ մարդու առողջության ((</a:t>
            </a:r>
            <a:r>
              <a:rPr lang="hy-AM" sz="5000" b="1" dirty="0">
                <a:latin typeface="Sylfaen" panose="010A0502050306030303" pitchFamily="18" charset="0"/>
              </a:rPr>
              <a:t>II կատեգորիա՝ 37 ակտիվ բաղադրիչ </a:t>
            </a:r>
            <a:r>
              <a:rPr lang="hy-AM" sz="5000" dirty="0">
                <a:latin typeface="Sylfaen" panose="010A0502050306030303" pitchFamily="18" charset="0"/>
              </a:rPr>
              <a:t>(</a:t>
            </a:r>
            <a:r>
              <a:rPr lang="hy-AM" sz="5000" b="1" dirty="0">
                <a:latin typeface="Sylfaen" panose="010A0502050306030303" pitchFamily="18" charset="0"/>
              </a:rPr>
              <a:t>36,6 %</a:t>
            </a:r>
            <a:r>
              <a:rPr lang="hy-AM" sz="5000" dirty="0">
                <a:latin typeface="Sylfaen" panose="010A0502050306030303" pitchFamily="18" charset="0"/>
              </a:rPr>
              <a:t>))և շրջակա միջավայրի վրա(</a:t>
            </a:r>
            <a:r>
              <a:rPr lang="hy-AM" sz="5000" b="1" dirty="0">
                <a:latin typeface="Sylfaen" panose="010A0502050306030303" pitchFamily="18" charset="0"/>
              </a:rPr>
              <a:t>III կատեգորիա՝</a:t>
            </a:r>
            <a:r>
              <a:rPr lang="hy-AM" sz="5000" dirty="0">
                <a:latin typeface="Sylfaen" panose="010A0502050306030303" pitchFamily="18" charset="0"/>
              </a:rPr>
              <a:t> </a:t>
            </a:r>
            <a:r>
              <a:rPr lang="hy-AM" sz="5000" b="1" dirty="0">
                <a:latin typeface="Sylfaen" panose="010A0502050306030303" pitchFamily="18" charset="0"/>
              </a:rPr>
              <a:t>27 ակտիվ բաղադրիչ</a:t>
            </a:r>
            <a:r>
              <a:rPr lang="hy-AM" sz="5000" dirty="0">
                <a:latin typeface="Sylfaen" panose="010A0502050306030303" pitchFamily="18" charset="0"/>
              </a:rPr>
              <a:t> /</a:t>
            </a:r>
            <a:r>
              <a:rPr lang="hy-AM" sz="5000" b="1" dirty="0">
                <a:latin typeface="Sylfaen" panose="010A0502050306030303" pitchFamily="18" charset="0"/>
              </a:rPr>
              <a:t>26.7%</a:t>
            </a:r>
            <a:r>
              <a:rPr lang="hy-AM" sz="5000" dirty="0">
                <a:latin typeface="Sylfaen" panose="010A0502050306030303" pitchFamily="18" charset="0"/>
              </a:rPr>
              <a:t>/)։ </a:t>
            </a:r>
            <a:endParaRPr lang="en-US" sz="5000" dirty="0">
              <a:latin typeface="Sylfaen" panose="010A0502050306030303" pitchFamily="18" charset="0"/>
            </a:endParaRPr>
          </a:p>
          <a:p>
            <a:pPr>
              <a:lnSpc>
                <a:spcPct val="120000"/>
              </a:lnSpc>
            </a:pPr>
            <a:r>
              <a:rPr lang="hy-AM" sz="5000" dirty="0">
                <a:latin typeface="Sylfaen" panose="010A0502050306030303" pitchFamily="18" charset="0"/>
              </a:rPr>
              <a:t>Առանձնապես մտահոգիչ է, որ </a:t>
            </a:r>
            <a:r>
              <a:rPr lang="hy-AM" sz="5000" b="1" dirty="0">
                <a:latin typeface="Sylfaen" panose="010A0502050306030303" pitchFamily="18" charset="0"/>
              </a:rPr>
              <a:t>55 </a:t>
            </a:r>
            <a:r>
              <a:rPr lang="hy-AM" sz="5000" dirty="0">
                <a:latin typeface="Sylfaen" panose="010A0502050306030303" pitchFamily="18" charset="0"/>
              </a:rPr>
              <a:t>ակտիվ բաղադրիչներ</a:t>
            </a:r>
            <a:r>
              <a:rPr lang="hy-AM" sz="5000" b="1" dirty="0">
                <a:latin typeface="Sylfaen" panose="010A0502050306030303" pitchFamily="18" charset="0"/>
              </a:rPr>
              <a:t> </a:t>
            </a:r>
            <a:r>
              <a:rPr lang="hy-AM" sz="5000" dirty="0">
                <a:latin typeface="Sylfaen" panose="010A0502050306030303" pitchFamily="18" charset="0"/>
              </a:rPr>
              <a:t>(</a:t>
            </a:r>
            <a:r>
              <a:rPr lang="hy-AM" sz="5000" b="1" dirty="0">
                <a:latin typeface="Sylfaen" panose="010A0502050306030303" pitchFamily="18" charset="0"/>
              </a:rPr>
              <a:t>54,4%</a:t>
            </a:r>
            <a:r>
              <a:rPr lang="hy-AM" sz="5000" dirty="0">
                <a:latin typeface="Sylfaen" panose="010A0502050306030303" pitchFamily="18" charset="0"/>
              </a:rPr>
              <a:t>)</a:t>
            </a:r>
            <a:r>
              <a:rPr lang="hy-AM" sz="5000" b="1" dirty="0">
                <a:latin typeface="Sylfaen" panose="010A0502050306030303" pitchFamily="18" charset="0"/>
              </a:rPr>
              <a:t> </a:t>
            </a:r>
            <a:r>
              <a:rPr lang="hy-AM" sz="5000" dirty="0">
                <a:latin typeface="Sylfaen" panose="010A0502050306030303" pitchFamily="18" charset="0"/>
              </a:rPr>
              <a:t>կամ ներկայացնում են բնապահպանական բարձր ռիսկեր (</a:t>
            </a:r>
            <a:r>
              <a:rPr lang="hy-AM" sz="5000" b="1" dirty="0">
                <a:latin typeface="Sylfaen" panose="010A0502050306030303" pitchFamily="18" charset="0"/>
              </a:rPr>
              <a:t>III կատեգորիա՝</a:t>
            </a:r>
            <a:r>
              <a:rPr lang="hy-AM" sz="5000" dirty="0">
                <a:latin typeface="Sylfaen" panose="010A0502050306030303" pitchFamily="18" charset="0"/>
              </a:rPr>
              <a:t> </a:t>
            </a:r>
            <a:r>
              <a:rPr lang="hy-AM" sz="5000" b="1" dirty="0">
                <a:latin typeface="Sylfaen" panose="010A0502050306030303" pitchFamily="18" charset="0"/>
              </a:rPr>
              <a:t>27 ակտիվ բաղադրիչ</a:t>
            </a:r>
            <a:r>
              <a:rPr lang="hy-AM" sz="5000" dirty="0">
                <a:latin typeface="Sylfaen" panose="010A0502050306030303" pitchFamily="18" charset="0"/>
              </a:rPr>
              <a:t> /</a:t>
            </a:r>
            <a:r>
              <a:rPr lang="hy-AM" sz="5000" b="1" dirty="0">
                <a:latin typeface="Sylfaen" panose="010A0502050306030303" pitchFamily="18" charset="0"/>
              </a:rPr>
              <a:t>26.7%</a:t>
            </a:r>
            <a:r>
              <a:rPr lang="hy-AM" sz="5000" dirty="0">
                <a:latin typeface="Sylfaen" panose="010A0502050306030303" pitchFamily="18" charset="0"/>
              </a:rPr>
              <a:t>/), կամ միաժամանակ դասվում են տարբեր կատեգորիաների համակցությունների շարքին (</a:t>
            </a:r>
            <a:r>
              <a:rPr lang="hy-AM" sz="5000" b="1" dirty="0">
                <a:latin typeface="Sylfaen" panose="010A0502050306030303" pitchFamily="18" charset="0"/>
              </a:rPr>
              <a:t>29 ակտիվ բաղադր</a:t>
            </a:r>
            <a:r>
              <a:rPr lang="hy-AM" sz="5000" dirty="0">
                <a:latin typeface="Sylfaen" panose="010A0502050306030303" pitchFamily="18" charset="0"/>
              </a:rPr>
              <a:t>ի</a:t>
            </a:r>
            <a:r>
              <a:rPr lang="hy-AM" sz="5000" b="1" dirty="0">
                <a:latin typeface="Sylfaen" panose="010A0502050306030303" pitchFamily="18" charset="0"/>
              </a:rPr>
              <a:t>չ – 28,7%</a:t>
            </a:r>
            <a:r>
              <a:rPr lang="hy-AM" sz="5000" dirty="0">
                <a:latin typeface="Sylfaen" panose="010A0502050306030303" pitchFamily="18" charset="0"/>
              </a:rPr>
              <a:t>)։</a:t>
            </a:r>
            <a:endParaRPr lang="en-US" sz="5000" dirty="0">
              <a:latin typeface="Sylfaen" panose="010A0502050306030303" pitchFamily="18" charset="0"/>
            </a:endParaRPr>
          </a:p>
          <a:p>
            <a:pPr>
              <a:lnSpc>
                <a:spcPct val="120000"/>
              </a:lnSpc>
            </a:pPr>
            <a:r>
              <a:rPr lang="hy-AM" sz="5000" dirty="0">
                <a:latin typeface="Sylfaen" panose="010A0502050306030303" pitchFamily="18" charset="0"/>
              </a:rPr>
              <a:t>Այս տվյալները վկայում են ԲՎԹ-ների կիրառման ռիսկերի շարունակական առկայության մասին և ընդգծում են Հայաստանի գյուղատնտեսությունում դրանց փուլային փոխարինման, ռիսկերի կառավարման և ավելի անվտանգ այլընտրանքների ներդրման կարևորությունը։</a:t>
            </a:r>
            <a:endParaRPr lang="en-US" sz="50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887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084" y="0"/>
            <a:ext cx="8229600" cy="1143000"/>
          </a:xfrm>
        </p:spPr>
        <p:txBody>
          <a:bodyPr>
            <a:normAutofit/>
          </a:bodyPr>
          <a:lstStyle/>
          <a:p>
            <a:pPr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hy-AM" sz="1800" dirty="0">
                <a:solidFill>
                  <a:srgbClr val="7030A0"/>
                </a:solidFill>
                <a:latin typeface="Sylfaen" panose="010A0502050306030303" pitchFamily="18" charset="0"/>
              </a:rPr>
              <a:t>2025 թ․-ին ՀՀ ներկրված թունաքիմիկատների և PAN-ի անվանացանկում ներառված ակտիվ բաղադրիչով </a:t>
            </a:r>
            <a:r>
              <a:rPr lang="hy-AM" sz="1800" u="sng" dirty="0">
                <a:solidFill>
                  <a:srgbClr val="7030A0"/>
                </a:solidFill>
                <a:latin typeface="Sylfaen" panose="010A0502050306030303" pitchFamily="18" charset="0"/>
              </a:rPr>
              <a:t>թունաքիմիկատների  թվաքանակների</a:t>
            </a:r>
            <a:br>
              <a:rPr lang="hy-AM" sz="1800" u="sng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1800" u="sng" dirty="0">
                <a:solidFill>
                  <a:srgbClr val="7030A0"/>
                </a:solidFill>
                <a:latin typeface="Sylfaen" panose="010A0502050306030303" pitchFamily="18" charset="0"/>
              </a:rPr>
              <a:t> համեմատությունն՝ ըստ տեսակների</a:t>
            </a:r>
            <a:endParaRPr lang="en-US" sz="1800" u="sng" dirty="0">
              <a:solidFill>
                <a:srgbClr val="7030A0"/>
              </a:solidFill>
            </a:endParaRPr>
          </a:p>
        </p:txBody>
      </p:sp>
      <p:graphicFrame>
        <p:nvGraphicFramePr>
          <p:cNvPr id="4" name="Диаграмма 23"/>
          <p:cNvGraphicFramePr/>
          <p:nvPr>
            <p:extLst>
              <p:ext uri="{D42A27DB-BD31-4B8C-83A1-F6EECF244321}">
                <p14:modId xmlns:p14="http://schemas.microsoft.com/office/powerpoint/2010/main" val="819560820"/>
              </p:ext>
            </p:extLst>
          </p:nvPr>
        </p:nvGraphicFramePr>
        <p:xfrm>
          <a:off x="304800" y="1295400"/>
          <a:ext cx="8153400" cy="5017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3302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172200"/>
          </a:xfrm>
        </p:spPr>
        <p:txBody>
          <a:bodyPr>
            <a:normAutofit fontScale="40000" lnSpcReduction="20000"/>
          </a:bodyPr>
          <a:lstStyle/>
          <a:p>
            <a:r>
              <a:rPr lang="en-US" sz="4000" b="1" dirty="0" err="1">
                <a:latin typeface="Sylfaen" panose="010A0502050306030303" pitchFamily="18" charset="0"/>
              </a:rPr>
              <a:t>Ամենաբարձր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ռիսկայնությամբ</a:t>
            </a:r>
            <a:r>
              <a:rPr lang="en-US" sz="4000" b="1" dirty="0">
                <a:latin typeface="Sylfaen" panose="010A0502050306030303" pitchFamily="18" charset="0"/>
              </a:rPr>
              <a:t> (100%) </a:t>
            </a:r>
            <a:r>
              <a:rPr lang="en-US" sz="4000" b="1" dirty="0" err="1">
                <a:latin typeface="Sylfaen" panose="010A0502050306030303" pitchFamily="18" charset="0"/>
              </a:rPr>
              <a:t>խմբեր</a:t>
            </a:r>
            <a:endParaRPr lang="en-US" sz="4000" dirty="0">
              <a:latin typeface="Sylfaen" panose="010A0502050306030303" pitchFamily="18" charset="0"/>
            </a:endParaRPr>
          </a:p>
          <a:p>
            <a:pPr lvl="1"/>
            <a:r>
              <a:rPr lang="en-US" sz="4000" b="1" dirty="0" err="1">
                <a:latin typeface="Sylfaen" panose="010A0502050306030303" pitchFamily="18" charset="0"/>
              </a:rPr>
              <a:t>Մկնասպաններ</a:t>
            </a:r>
            <a:r>
              <a:rPr lang="en-US" sz="4000" b="1" dirty="0">
                <a:latin typeface="Sylfaen" panose="010A0502050306030303" pitchFamily="18" charset="0"/>
              </a:rPr>
              <a:t> (V)</a:t>
            </a:r>
            <a:r>
              <a:rPr lang="en-US" sz="4000" dirty="0">
                <a:latin typeface="Sylfaen" panose="010A0502050306030303" pitchFamily="18" charset="0"/>
              </a:rPr>
              <a:t>, </a:t>
            </a:r>
            <a:r>
              <a:rPr lang="en-US" sz="4000" b="1" dirty="0" err="1">
                <a:latin typeface="Sylfaen" panose="010A0502050306030303" pitchFamily="18" charset="0"/>
              </a:rPr>
              <a:t>Միջատասպան+նեմատոցիդներ</a:t>
            </a:r>
            <a:r>
              <a:rPr lang="en-US" sz="4000" b="1" dirty="0">
                <a:latin typeface="Sylfaen" panose="010A0502050306030303" pitchFamily="18" charset="0"/>
              </a:rPr>
              <a:t> (I+IV)</a:t>
            </a:r>
            <a:r>
              <a:rPr lang="en-US" sz="4000" dirty="0">
                <a:latin typeface="Sylfaen" panose="010A0502050306030303" pitchFamily="18" charset="0"/>
              </a:rPr>
              <a:t> և </a:t>
            </a:r>
            <a:r>
              <a:rPr lang="en-US" sz="4000" b="1" dirty="0" err="1">
                <a:latin typeface="Sylfaen" panose="010A0502050306030303" pitchFamily="18" charset="0"/>
              </a:rPr>
              <a:t>հերբիցիդ+սնկասպաններ</a:t>
            </a:r>
            <a:r>
              <a:rPr lang="en-US" sz="4000" b="1" dirty="0">
                <a:latin typeface="Sylfaen" panose="010A0502050306030303" pitchFamily="18" charset="0"/>
              </a:rPr>
              <a:t> (VI+IV)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Այս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խմբերի</a:t>
            </a:r>
            <a:r>
              <a:rPr lang="hy-AM" sz="4000" dirty="0">
                <a:latin typeface="Sylfaen" panose="010A0502050306030303" pitchFamily="18" charset="0"/>
              </a:rPr>
              <a:t>ն պատկանող թունաքիմիկատների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բոլոր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ներկրված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տեսակները</a:t>
            </a:r>
            <a:r>
              <a:rPr lang="en-US" sz="4000" dirty="0">
                <a:latin typeface="Sylfaen" panose="010A0502050306030303" pitchFamily="18" charset="0"/>
              </a:rPr>
              <a:t> (100%-</a:t>
            </a:r>
            <a:r>
              <a:rPr lang="en-US" sz="4000" dirty="0" err="1">
                <a:latin typeface="Sylfaen" panose="010A0502050306030303" pitchFamily="18" charset="0"/>
              </a:rPr>
              <a:t>ով</a:t>
            </a:r>
            <a:r>
              <a:rPr lang="en-US" sz="4000" dirty="0">
                <a:latin typeface="Sylfaen" panose="010A0502050306030303" pitchFamily="18" charset="0"/>
              </a:rPr>
              <a:t>) </a:t>
            </a:r>
            <a:r>
              <a:rPr lang="en-US" sz="4000" dirty="0" err="1">
                <a:latin typeface="Sylfaen" panose="010A0502050306030303" pitchFamily="18" charset="0"/>
              </a:rPr>
              <a:t>ներառված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են</a:t>
            </a:r>
            <a:r>
              <a:rPr lang="en-US" sz="4000" dirty="0">
                <a:latin typeface="Sylfaen" panose="010A0502050306030303" pitchFamily="18" charset="0"/>
              </a:rPr>
              <a:t> PAN-ի </a:t>
            </a:r>
            <a:r>
              <a:rPr lang="hy-AM" sz="4000" dirty="0">
                <a:latin typeface="Sylfaen" panose="010A0502050306030303" pitchFamily="18" charset="0"/>
              </a:rPr>
              <a:t>անվանացանկում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Թեև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դրանց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ընդհանուր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քանակը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մեծ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չէ</a:t>
            </a:r>
            <a:r>
              <a:rPr lang="en-US" sz="4000" dirty="0">
                <a:latin typeface="Sylfaen" panose="010A0502050306030303" pitchFamily="18" charset="0"/>
              </a:rPr>
              <a:t> (</a:t>
            </a:r>
            <a:r>
              <a:rPr lang="en-US" sz="4000" dirty="0" err="1">
                <a:latin typeface="Sylfaen" panose="010A0502050306030303" pitchFamily="18" charset="0"/>
              </a:rPr>
              <a:t>բացառությամբ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հերբիցիդ+սնկասպանների</a:t>
            </a:r>
            <a:r>
              <a:rPr lang="en-US" sz="4000" dirty="0">
                <a:latin typeface="Sylfaen" panose="010A0502050306030303" pitchFamily="18" charset="0"/>
              </a:rPr>
              <a:t>՝ 19 </a:t>
            </a:r>
            <a:r>
              <a:rPr lang="en-US" sz="4000" dirty="0" err="1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), </a:t>
            </a:r>
            <a:r>
              <a:rPr lang="en-US" sz="4000" dirty="0" err="1">
                <a:latin typeface="Sylfaen" panose="010A0502050306030303" pitchFamily="18" charset="0"/>
              </a:rPr>
              <a:t>դրանք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պահանջում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են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առավելագույն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զգուշություն</a:t>
            </a:r>
            <a:r>
              <a:rPr lang="en-US" sz="4000" dirty="0">
                <a:latin typeface="Sylfaen" panose="010A0502050306030303" pitchFamily="18" charset="0"/>
              </a:rPr>
              <a:t>:</a:t>
            </a:r>
          </a:p>
          <a:p>
            <a:pPr lvl="0"/>
            <a:r>
              <a:rPr lang="en-US" sz="4000" b="1" dirty="0" err="1">
                <a:latin typeface="Sylfaen" panose="010A0502050306030303" pitchFamily="18" charset="0"/>
              </a:rPr>
              <a:t>Գերակշռող</a:t>
            </a:r>
            <a:r>
              <a:rPr lang="en-US" sz="4000" b="1" dirty="0">
                <a:latin typeface="Sylfaen" panose="010A0502050306030303" pitchFamily="18" charset="0"/>
              </a:rPr>
              <a:t> և </a:t>
            </a:r>
            <a:r>
              <a:rPr lang="en-US" sz="4000" b="1" dirty="0" err="1">
                <a:latin typeface="Sylfaen" panose="010A0502050306030303" pitchFamily="18" charset="0"/>
              </a:rPr>
              <a:t>բարձր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ցուցանիշով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խմբեր</a:t>
            </a:r>
            <a:endParaRPr lang="en-US" sz="4000" dirty="0">
              <a:latin typeface="Sylfaen" panose="010A0502050306030303" pitchFamily="18" charset="0"/>
            </a:endParaRPr>
          </a:p>
          <a:p>
            <a:pPr lvl="1"/>
            <a:r>
              <a:rPr lang="en-US" sz="4000" b="1" dirty="0" err="1">
                <a:latin typeface="Sylfaen" panose="010A0502050306030303" pitchFamily="18" charset="0"/>
              </a:rPr>
              <a:t>Միջատասպաններ</a:t>
            </a:r>
            <a:r>
              <a:rPr lang="en-US" sz="4000" b="1" dirty="0">
                <a:latin typeface="Sylfaen" panose="010A0502050306030303" pitchFamily="18" charset="0"/>
              </a:rPr>
              <a:t> (I)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Սա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ներկրվող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hy-AM" sz="4000" dirty="0">
                <a:latin typeface="Sylfaen" panose="010A0502050306030303" pitchFamily="18" charset="0"/>
              </a:rPr>
              <a:t>թունաքիմիկատների </a:t>
            </a:r>
            <a:r>
              <a:rPr lang="en-US" sz="4000" dirty="0" err="1">
                <a:latin typeface="Sylfaen" panose="010A0502050306030303" pitchFamily="18" charset="0"/>
              </a:rPr>
              <a:t>ամենամեծ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խումբն</a:t>
            </a:r>
            <a:r>
              <a:rPr lang="en-US" sz="4000" dirty="0">
                <a:latin typeface="Sylfaen" panose="010A0502050306030303" pitchFamily="18" charset="0"/>
              </a:rPr>
              <a:t> է (</a:t>
            </a:r>
            <a:r>
              <a:rPr lang="en-US" sz="4000" b="1" dirty="0">
                <a:latin typeface="Sylfaen" panose="010A0502050306030303" pitchFamily="18" charset="0"/>
              </a:rPr>
              <a:t>322 </a:t>
            </a:r>
            <a:r>
              <a:rPr lang="hy-AM" sz="4000" dirty="0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), </a:t>
            </a:r>
            <a:r>
              <a:rPr lang="en-US" sz="4000" dirty="0" err="1">
                <a:latin typeface="Sylfaen" panose="010A0502050306030303" pitchFamily="18" charset="0"/>
              </a:rPr>
              <a:t>որի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90,7%-ը</a:t>
            </a:r>
            <a:r>
              <a:rPr lang="en-US" sz="4000" dirty="0">
                <a:latin typeface="Sylfaen" panose="010A0502050306030303" pitchFamily="18" charset="0"/>
              </a:rPr>
              <a:t> (292 </a:t>
            </a:r>
            <a:r>
              <a:rPr lang="hy-AM" sz="4000" dirty="0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) </a:t>
            </a:r>
            <a:r>
              <a:rPr lang="hy-AM" sz="4000" dirty="0">
                <a:latin typeface="Sylfaen" panose="010A0502050306030303" pitchFamily="18" charset="0"/>
              </a:rPr>
              <a:t>ներառված է </a:t>
            </a:r>
            <a:r>
              <a:rPr lang="en-US" sz="4000" dirty="0">
                <a:latin typeface="Sylfaen" panose="010A0502050306030303" pitchFamily="18" charset="0"/>
              </a:rPr>
              <a:t>PAN-ի </a:t>
            </a:r>
            <a:r>
              <a:rPr lang="hy-AM" sz="4000" dirty="0">
                <a:latin typeface="Sylfaen" panose="010A0502050306030303" pitchFamily="18" charset="0"/>
              </a:rPr>
              <a:t>անվանացանկում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Սա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նշանակում</a:t>
            </a:r>
            <a:r>
              <a:rPr lang="en-US" sz="4000" dirty="0">
                <a:latin typeface="Sylfaen" panose="010A0502050306030303" pitchFamily="18" charset="0"/>
              </a:rPr>
              <a:t> է, </a:t>
            </a:r>
            <a:r>
              <a:rPr lang="en-US" sz="4000" dirty="0" err="1">
                <a:latin typeface="Sylfaen" panose="010A0502050306030303" pitchFamily="18" charset="0"/>
              </a:rPr>
              <a:t>որ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Հայաստանում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օգտագործվող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միջատասպանների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90,7%-ը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պոտենցիալ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վտանգավոր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են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շրջակա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միջավայրի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կամ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մարդու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առողջության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համար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</a:p>
          <a:p>
            <a:pPr lvl="1"/>
            <a:r>
              <a:rPr lang="en-US" sz="4000" b="1" dirty="0" err="1">
                <a:latin typeface="Sylfaen" panose="010A0502050306030303" pitchFamily="18" charset="0"/>
              </a:rPr>
              <a:t>Հերբիցիդներ</a:t>
            </a:r>
            <a:r>
              <a:rPr lang="en-US" sz="4000" b="1" dirty="0">
                <a:latin typeface="Sylfaen" panose="010A0502050306030303" pitchFamily="18" charset="0"/>
              </a:rPr>
              <a:t> (VIII)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Ներկրված</a:t>
            </a:r>
            <a:r>
              <a:rPr lang="en-US" sz="4000" dirty="0">
                <a:latin typeface="Sylfaen" panose="010A0502050306030303" pitchFamily="18" charset="0"/>
              </a:rPr>
              <a:t> 77 </a:t>
            </a:r>
            <a:r>
              <a:rPr lang="hy-AM" sz="4000" dirty="0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ի </a:t>
            </a:r>
            <a:r>
              <a:rPr lang="en-US" sz="4000" b="1" dirty="0">
                <a:latin typeface="Sylfaen" panose="010A0502050306030303" pitchFamily="18" charset="0"/>
              </a:rPr>
              <a:t>71,4%-ը</a:t>
            </a:r>
            <a:r>
              <a:rPr lang="en-US" sz="4000" dirty="0">
                <a:latin typeface="Sylfaen" panose="010A0502050306030303" pitchFamily="18" charset="0"/>
              </a:rPr>
              <a:t> (55 </a:t>
            </a:r>
            <a:r>
              <a:rPr lang="hy-AM" sz="4000" dirty="0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) </a:t>
            </a:r>
            <a:r>
              <a:rPr lang="en-US" sz="4000" dirty="0" err="1">
                <a:latin typeface="Sylfaen" panose="010A0502050306030303" pitchFamily="18" charset="0"/>
              </a:rPr>
              <a:t>համընկնում</a:t>
            </a:r>
            <a:r>
              <a:rPr lang="en-US" sz="4000" dirty="0">
                <a:latin typeface="Sylfaen" panose="010A0502050306030303" pitchFamily="18" charset="0"/>
              </a:rPr>
              <a:t> է PAN-ի </a:t>
            </a:r>
            <a:r>
              <a:rPr lang="hy-AM" sz="4000" dirty="0">
                <a:latin typeface="Sylfaen" panose="010A0502050306030303" pitchFamily="18" charset="0"/>
              </a:rPr>
              <a:t>անվանա</a:t>
            </a:r>
            <a:r>
              <a:rPr lang="en-US" sz="4000" dirty="0" err="1">
                <a:latin typeface="Sylfaen" panose="010A0502050306030303" pitchFamily="18" charset="0"/>
              </a:rPr>
              <a:t>ցա</a:t>
            </a:r>
            <a:r>
              <a:rPr lang="hy-AM" sz="4000" dirty="0">
                <a:latin typeface="Sylfaen" panose="010A0502050306030303" pitchFamily="18" charset="0"/>
              </a:rPr>
              <a:t>ն</a:t>
            </a:r>
            <a:r>
              <a:rPr lang="en-US" sz="4000" dirty="0" err="1">
                <a:latin typeface="Sylfaen" panose="010A0502050306030303" pitchFamily="18" charset="0"/>
              </a:rPr>
              <a:t>կի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հետ</a:t>
            </a:r>
            <a:r>
              <a:rPr lang="en-US" sz="4000" dirty="0">
                <a:latin typeface="Sylfaen" panose="010A0502050306030303" pitchFamily="18" charset="0"/>
              </a:rPr>
              <a:t>:</a:t>
            </a:r>
          </a:p>
          <a:p>
            <a:pPr lvl="0"/>
            <a:r>
              <a:rPr lang="en-US" sz="4000" b="1" dirty="0" err="1">
                <a:latin typeface="Sylfaen" panose="010A0502050306030303" pitchFamily="18" charset="0"/>
              </a:rPr>
              <a:t>Համեմատաբար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ցածր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ցուցանիշով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խմբեր</a:t>
            </a:r>
            <a:endParaRPr lang="en-US" sz="4000" dirty="0">
              <a:latin typeface="Sylfaen" panose="010A0502050306030303" pitchFamily="18" charset="0"/>
            </a:endParaRPr>
          </a:p>
          <a:p>
            <a:pPr lvl="1"/>
            <a:r>
              <a:rPr lang="en-US" sz="4000" b="1" dirty="0" err="1">
                <a:latin typeface="Sylfaen" panose="010A0502050306030303" pitchFamily="18" charset="0"/>
              </a:rPr>
              <a:t>Սնկասպաններ</a:t>
            </a:r>
            <a:r>
              <a:rPr lang="en-US" sz="4000" b="1" dirty="0">
                <a:latin typeface="Sylfaen" panose="010A0502050306030303" pitchFamily="18" charset="0"/>
              </a:rPr>
              <a:t> (VI)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hy-AM" sz="4000" dirty="0">
                <a:latin typeface="Sylfaen" panose="010A0502050306030303" pitchFamily="18" charset="0"/>
              </a:rPr>
              <a:t>Ըստ ն</a:t>
            </a:r>
            <a:r>
              <a:rPr lang="en-US" sz="4000" dirty="0" err="1">
                <a:latin typeface="Sylfaen" panose="010A0502050306030303" pitchFamily="18" charset="0"/>
              </a:rPr>
              <a:t>երկր</a:t>
            </a:r>
            <a:r>
              <a:rPr lang="hy-AM" sz="4000" dirty="0">
                <a:latin typeface="Sylfaen" panose="010A0502050306030303" pitchFamily="18" charset="0"/>
              </a:rPr>
              <a:t>ման ծավալի,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երկրորդ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մեծ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խումբն</a:t>
            </a:r>
            <a:r>
              <a:rPr lang="en-US" sz="4000" dirty="0">
                <a:latin typeface="Sylfaen" panose="010A0502050306030303" pitchFamily="18" charset="0"/>
              </a:rPr>
              <a:t> է (210 </a:t>
            </a:r>
            <a:r>
              <a:rPr lang="hy-AM" sz="4000" dirty="0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), </a:t>
            </a:r>
            <a:r>
              <a:rPr lang="en-US" sz="4000" dirty="0" err="1">
                <a:latin typeface="Sylfaen" panose="010A0502050306030303" pitchFamily="18" charset="0"/>
              </a:rPr>
              <a:t>սակայն</a:t>
            </a:r>
            <a:r>
              <a:rPr lang="en-US" sz="4000" dirty="0">
                <a:latin typeface="Sylfaen" panose="010A0502050306030303" pitchFamily="18" charset="0"/>
              </a:rPr>
              <a:t> PAN-ի </a:t>
            </a:r>
            <a:r>
              <a:rPr lang="hy-AM" sz="4000" dirty="0">
                <a:latin typeface="Sylfaen" panose="010A0502050306030303" pitchFamily="18" charset="0"/>
              </a:rPr>
              <a:t>անվանացանկում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ներառված</a:t>
            </a:r>
            <a:r>
              <a:rPr lang="en-US" sz="4000" dirty="0">
                <a:latin typeface="Sylfaen" panose="010A0502050306030303" pitchFamily="18" charset="0"/>
              </a:rPr>
              <a:t> է </a:t>
            </a:r>
            <a:r>
              <a:rPr lang="en-US" sz="4000" dirty="0" err="1">
                <a:latin typeface="Sylfaen" panose="010A0502050306030303" pitchFamily="18" charset="0"/>
              </a:rPr>
              <a:t>միայն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39,0%-ը</a:t>
            </a:r>
            <a:r>
              <a:rPr lang="en-US" sz="4000" dirty="0">
                <a:latin typeface="Sylfaen" panose="010A0502050306030303" pitchFamily="18" charset="0"/>
              </a:rPr>
              <a:t> (82 </a:t>
            </a:r>
            <a:r>
              <a:rPr lang="hy-AM" sz="4000" dirty="0">
                <a:latin typeface="Sylfaen" panose="010A0502050306030303" pitchFamily="18" charset="0"/>
              </a:rPr>
              <a:t>թունաքիմիկատ</a:t>
            </a:r>
            <a:r>
              <a:rPr lang="en-US" sz="4000" dirty="0">
                <a:latin typeface="Sylfaen" panose="010A0502050306030303" pitchFamily="18" charset="0"/>
              </a:rPr>
              <a:t>): </a:t>
            </a:r>
            <a:r>
              <a:rPr lang="en-US" sz="4000" dirty="0" err="1">
                <a:latin typeface="Sylfaen" panose="010A0502050306030303" pitchFamily="18" charset="0"/>
              </a:rPr>
              <a:t>Սա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ցույց</a:t>
            </a:r>
            <a:r>
              <a:rPr lang="en-US" sz="4000" dirty="0">
                <a:latin typeface="Sylfaen" panose="010A0502050306030303" pitchFamily="18" charset="0"/>
              </a:rPr>
              <a:t> է </a:t>
            </a:r>
            <a:r>
              <a:rPr lang="en-US" sz="4000" dirty="0" err="1">
                <a:latin typeface="Sylfaen" panose="010A0502050306030303" pitchFamily="18" charset="0"/>
              </a:rPr>
              <a:t>տալիս</a:t>
            </a:r>
            <a:r>
              <a:rPr lang="en-US" sz="4000" dirty="0">
                <a:latin typeface="Sylfaen" panose="010A0502050306030303" pitchFamily="18" charset="0"/>
              </a:rPr>
              <a:t>, </a:t>
            </a:r>
            <a:r>
              <a:rPr lang="en-US" sz="4000" dirty="0" err="1">
                <a:latin typeface="Sylfaen" panose="010A0502050306030303" pitchFamily="18" charset="0"/>
              </a:rPr>
              <a:t>որ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սնկասպանների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շուկան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ավելի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անվտանգ</a:t>
            </a:r>
            <a:r>
              <a:rPr lang="en-US" sz="4000" dirty="0">
                <a:latin typeface="Sylfaen" panose="010A0502050306030303" pitchFamily="18" charset="0"/>
              </a:rPr>
              <a:t> է, </a:t>
            </a:r>
            <a:r>
              <a:rPr lang="en-US" sz="4000" dirty="0" err="1">
                <a:latin typeface="Sylfaen" panose="010A0502050306030303" pitchFamily="18" charset="0"/>
              </a:rPr>
              <a:t>քան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միջատասպաններինը</a:t>
            </a:r>
            <a:r>
              <a:rPr lang="en-US" sz="4000" dirty="0">
                <a:latin typeface="Sylfaen" panose="010A0502050306030303" pitchFamily="18" charset="0"/>
              </a:rPr>
              <a:t>:</a:t>
            </a:r>
          </a:p>
          <a:p>
            <a:pPr lvl="1"/>
            <a:r>
              <a:rPr lang="en-US" sz="4000" b="1" dirty="0" err="1">
                <a:latin typeface="Sylfaen" panose="010A0502050306030303" pitchFamily="18" charset="0"/>
              </a:rPr>
              <a:t>Միջատասպան</a:t>
            </a:r>
            <a:r>
              <a:rPr lang="en-US" sz="4000" b="1" dirty="0">
                <a:latin typeface="Sylfaen" panose="010A0502050306030303" pitchFamily="18" charset="0"/>
              </a:rPr>
              <a:t> + </a:t>
            </a:r>
            <a:r>
              <a:rPr lang="en-US" sz="4000" b="1" dirty="0" err="1">
                <a:latin typeface="Sylfaen" panose="010A0502050306030303" pitchFamily="18" charset="0"/>
              </a:rPr>
              <a:t>սնկասպան</a:t>
            </a:r>
            <a:r>
              <a:rPr lang="en-US" sz="4000" b="1" dirty="0">
                <a:latin typeface="Sylfaen" panose="010A0502050306030303" pitchFamily="18" charset="0"/>
              </a:rPr>
              <a:t> (II)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Ներկրված</a:t>
            </a:r>
            <a:r>
              <a:rPr lang="en-US" sz="4000" dirty="0">
                <a:latin typeface="Sylfaen" panose="010A0502050306030303" pitchFamily="18" charset="0"/>
              </a:rPr>
              <a:t> 3 </a:t>
            </a:r>
            <a:r>
              <a:rPr lang="en-US" sz="4000" dirty="0" err="1">
                <a:latin typeface="Sylfaen" panose="010A0502050306030303" pitchFamily="18" charset="0"/>
              </a:rPr>
              <a:t>տեսակներից</a:t>
            </a:r>
            <a:r>
              <a:rPr lang="en-US" sz="4000" dirty="0">
                <a:latin typeface="Sylfaen" panose="010A0502050306030303" pitchFamily="18" charset="0"/>
              </a:rPr>
              <a:t> և </a:t>
            </a:r>
            <a:r>
              <a:rPr lang="en-US" sz="4000" dirty="0" err="1">
                <a:latin typeface="Sylfaen" panose="010A0502050306030303" pitchFamily="18" charset="0"/>
              </a:rPr>
              <a:t>ոչ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մեկը</a:t>
            </a:r>
            <a:r>
              <a:rPr lang="en-US" sz="4000" dirty="0">
                <a:latin typeface="Sylfaen" panose="010A0502050306030303" pitchFamily="18" charset="0"/>
              </a:rPr>
              <a:t> (0%) </a:t>
            </a:r>
            <a:r>
              <a:rPr lang="en-US" sz="4000" dirty="0" err="1">
                <a:latin typeface="Sylfaen" panose="010A0502050306030303" pitchFamily="18" charset="0"/>
              </a:rPr>
              <a:t>ներառված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չէ</a:t>
            </a:r>
            <a:r>
              <a:rPr lang="en-US" sz="4000" dirty="0">
                <a:latin typeface="Sylfaen" panose="010A0502050306030303" pitchFamily="18" charset="0"/>
              </a:rPr>
              <a:t> PAN-ի </a:t>
            </a:r>
            <a:r>
              <a:rPr lang="hy-AM" sz="4000" dirty="0">
                <a:latin typeface="Sylfaen" panose="010A0502050306030303" pitchFamily="18" charset="0"/>
              </a:rPr>
              <a:t>անվանա</a:t>
            </a:r>
            <a:r>
              <a:rPr lang="en-US" sz="4000" dirty="0" err="1">
                <a:latin typeface="Sylfaen" panose="010A0502050306030303" pitchFamily="18" charset="0"/>
              </a:rPr>
              <a:t>ցա</a:t>
            </a:r>
            <a:r>
              <a:rPr lang="hy-AM" sz="4000" dirty="0">
                <a:latin typeface="Sylfaen" panose="010A0502050306030303" pitchFamily="18" charset="0"/>
              </a:rPr>
              <a:t>ն</a:t>
            </a:r>
            <a:r>
              <a:rPr lang="en-US" sz="4000" dirty="0" err="1">
                <a:latin typeface="Sylfaen" panose="010A0502050306030303" pitchFamily="18" charset="0"/>
              </a:rPr>
              <a:t>կում</a:t>
            </a:r>
            <a:r>
              <a:rPr lang="en-US" sz="4000" dirty="0">
                <a:latin typeface="Sylfaen" panose="010A0502050306030303" pitchFamily="18" charset="0"/>
              </a:rPr>
              <a:t>:</a:t>
            </a:r>
            <a:r>
              <a:rPr lang="en-US" sz="4000" b="1" dirty="0">
                <a:latin typeface="Sylfaen" panose="010A0502050306030303" pitchFamily="18" charset="0"/>
              </a:rPr>
              <a:t> </a:t>
            </a:r>
            <a:endParaRPr lang="en-US" sz="4000" dirty="0">
              <a:latin typeface="Sylfaen" panose="010A0502050306030303" pitchFamily="18" charset="0"/>
            </a:endParaRPr>
          </a:p>
          <a:p>
            <a:r>
              <a:rPr lang="en-US" sz="4000" b="1" dirty="0" err="1">
                <a:latin typeface="Sylfaen" panose="010A0502050306030303" pitchFamily="18" charset="0"/>
              </a:rPr>
              <a:t>Քաղաքականության</a:t>
            </a:r>
            <a:r>
              <a:rPr lang="en-US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 err="1">
                <a:latin typeface="Sylfaen" panose="010A0502050306030303" pitchFamily="18" charset="0"/>
              </a:rPr>
              <a:t>անհրաժեշտություն</a:t>
            </a:r>
            <a:r>
              <a:rPr lang="en-US" sz="4000" dirty="0">
                <a:latin typeface="Sylfaen" panose="010A0502050306030303" pitchFamily="18" charset="0"/>
              </a:rPr>
              <a:t>: </a:t>
            </a:r>
            <a:r>
              <a:rPr lang="en-US" sz="4000" dirty="0" err="1">
                <a:latin typeface="Sylfaen" panose="010A0502050306030303" pitchFamily="18" charset="0"/>
              </a:rPr>
              <a:t>Քանի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որ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թույլատրված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hy-AM" sz="4000" dirty="0">
                <a:latin typeface="Sylfaen" panose="010A0502050306030303" pitchFamily="18" charset="0"/>
              </a:rPr>
              <a:t>թունաքիմիկատների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ավելի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քան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երկու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4000" dirty="0" err="1">
                <a:latin typeface="Sylfaen" panose="010A0502050306030303" pitchFamily="18" charset="0"/>
              </a:rPr>
              <a:t>երրորդը</a:t>
            </a:r>
            <a:r>
              <a:rPr lang="hy-AM" sz="4000" dirty="0">
                <a:latin typeface="Sylfaen" panose="010A0502050306030303" pitchFamily="18" charset="0"/>
              </a:rPr>
              <a:t>, համաձայն </a:t>
            </a:r>
            <a:r>
              <a:rPr lang="en-US" sz="4000" dirty="0">
                <a:latin typeface="Sylfaen" panose="010A0502050306030303" pitchFamily="18" charset="0"/>
              </a:rPr>
              <a:t>PAN</a:t>
            </a:r>
            <a:r>
              <a:rPr lang="hy-AM" sz="4000" dirty="0">
                <a:latin typeface="Sylfaen" panose="010A0502050306030303" pitchFamily="18" charset="0"/>
              </a:rPr>
              <a:t>-ի ակտիվ բաղադրիչների անվանացանկի, </a:t>
            </a:r>
            <a:r>
              <a:rPr lang="en-US" sz="4000" dirty="0" err="1">
                <a:latin typeface="Sylfaen" panose="010A0502050306030303" pitchFamily="18" charset="0"/>
              </a:rPr>
              <a:t>գտնվում</a:t>
            </a:r>
            <a:r>
              <a:rPr lang="en-US" sz="4000" dirty="0">
                <a:latin typeface="Sylfaen" panose="010A0502050306030303" pitchFamily="18" charset="0"/>
              </a:rPr>
              <a:t> է </a:t>
            </a:r>
            <a:r>
              <a:rPr lang="en-US" sz="4000" dirty="0" err="1">
                <a:latin typeface="Sylfaen" panose="010A0502050306030303" pitchFamily="18" charset="0"/>
              </a:rPr>
              <a:t>միջազգային</a:t>
            </a:r>
            <a:r>
              <a:rPr lang="en-US" sz="40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հսկողության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hy-AM" sz="3800" dirty="0">
                <a:latin typeface="Sylfaen" panose="010A0502050306030303" pitchFamily="18" charset="0"/>
              </a:rPr>
              <a:t>տակ</a:t>
            </a:r>
            <a:r>
              <a:rPr lang="en-US" sz="3800" dirty="0">
                <a:latin typeface="Sylfaen" panose="010A0502050306030303" pitchFamily="18" charset="0"/>
              </a:rPr>
              <a:t>, </a:t>
            </a:r>
            <a:r>
              <a:rPr lang="en-US" sz="3800" dirty="0" err="1">
                <a:latin typeface="Sylfaen" panose="010A0502050306030303" pitchFamily="18" charset="0"/>
              </a:rPr>
              <a:t>անհրաժեշտ</a:t>
            </a:r>
            <a:r>
              <a:rPr lang="en-US" sz="3800" dirty="0">
                <a:latin typeface="Sylfaen" panose="010A0502050306030303" pitchFamily="18" charset="0"/>
              </a:rPr>
              <a:t> է </a:t>
            </a:r>
            <a:r>
              <a:rPr lang="en-US" sz="3800" dirty="0" err="1">
                <a:latin typeface="Sylfaen" panose="010A0502050306030303" pitchFamily="18" charset="0"/>
              </a:rPr>
              <a:t>ուժեղացնել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տեղական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վերահսկողությունը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դրանց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դոզավորման</a:t>
            </a:r>
            <a:r>
              <a:rPr lang="en-US" sz="3800" dirty="0">
                <a:latin typeface="Sylfaen" panose="010A0502050306030303" pitchFamily="18" charset="0"/>
              </a:rPr>
              <a:t> և </a:t>
            </a:r>
            <a:r>
              <a:rPr lang="en-US" sz="3800" dirty="0" err="1">
                <a:latin typeface="Sylfaen" panose="010A0502050306030303" pitchFamily="18" charset="0"/>
              </a:rPr>
              <a:t>անվտանգության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կանոնների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պահպանման</a:t>
            </a:r>
            <a:r>
              <a:rPr lang="en-US" sz="3800" dirty="0">
                <a:latin typeface="Sylfaen" panose="010A0502050306030303" pitchFamily="18" charset="0"/>
              </a:rPr>
              <a:t> </a:t>
            </a:r>
            <a:r>
              <a:rPr lang="en-US" sz="3800" dirty="0" err="1">
                <a:latin typeface="Sylfaen" panose="010A0502050306030303" pitchFamily="18" charset="0"/>
              </a:rPr>
              <a:t>նկատմամբ</a:t>
            </a:r>
            <a:r>
              <a:rPr lang="en-US" sz="3800" dirty="0">
                <a:latin typeface="Sylfaen" panose="010A0502050306030303" pitchFamily="18" charset="0"/>
              </a:rPr>
              <a:t>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244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Autofit/>
          </a:bodyPr>
          <a:lstStyle/>
          <a:p>
            <a:r>
              <a:rPr lang="hy-AM" sz="1800" b="1" dirty="0">
                <a:solidFill>
                  <a:srgbClr val="7030A0"/>
                </a:solidFill>
                <a:latin typeface="Sylfaen" panose="010A0502050306030303" pitchFamily="18" charset="0"/>
              </a:rPr>
              <a:t>2025 թ․-ին ՀՀ ներկրված թունաքիմիկատների և PAN-ի անվանացանկում ներառված ակտիվ բաղադրիչով թունաքիմիկատների </a:t>
            </a:r>
            <a:r>
              <a:rPr lang="hy-AM" sz="1800" b="1" u="sng" dirty="0">
                <a:solidFill>
                  <a:srgbClr val="7030A0"/>
                </a:solidFill>
                <a:latin typeface="Sylfaen" panose="010A0502050306030303" pitchFamily="18" charset="0"/>
              </a:rPr>
              <a:t>ծավալների</a:t>
            </a:r>
            <a:r>
              <a:rPr lang="hy-AM" sz="1800" b="1" dirty="0">
                <a:solidFill>
                  <a:srgbClr val="7030A0"/>
                </a:solidFill>
                <a:latin typeface="Sylfaen" panose="010A0502050306030303" pitchFamily="18" charset="0"/>
              </a:rPr>
              <a:t> համեմատությունն՝ ըստ հիմնական տեսակների (տ)</a:t>
            </a:r>
            <a:endParaRPr lang="en-US" sz="1800" dirty="0">
              <a:solidFill>
                <a:srgbClr val="7030A0"/>
              </a:solidFill>
            </a:endParaRPr>
          </a:p>
        </p:txBody>
      </p:sp>
      <p:graphicFrame>
        <p:nvGraphicFramePr>
          <p:cNvPr id="4" name="Диаграмма 21"/>
          <p:cNvGraphicFramePr/>
          <p:nvPr>
            <p:extLst>
              <p:ext uri="{D42A27DB-BD31-4B8C-83A1-F6EECF244321}">
                <p14:modId xmlns:p14="http://schemas.microsoft.com/office/powerpoint/2010/main" val="2424275337"/>
              </p:ext>
            </p:extLst>
          </p:nvPr>
        </p:nvGraphicFramePr>
        <p:xfrm>
          <a:off x="152400" y="1219200"/>
          <a:ext cx="8458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9672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317"/>
            <a:ext cx="6324600" cy="445883"/>
          </a:xfrm>
        </p:spPr>
        <p:txBody>
          <a:bodyPr>
            <a:normAutofit fontScale="90000"/>
          </a:bodyPr>
          <a:lstStyle/>
          <a:p>
            <a:r>
              <a:rPr lang="hy-AM" sz="2800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" y="457200"/>
            <a:ext cx="9125989" cy="654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1500" dirty="0">
                <a:latin typeface="Sylfaen" panose="010A0502050306030303" pitchFamily="18" charset="0"/>
              </a:rPr>
              <a:t>ՀՀ –ում օգտագործման համար թույլատրված, ներկրված </a:t>
            </a:r>
            <a:r>
              <a:rPr lang="hy-AM" sz="1500" b="1" dirty="0">
                <a:latin typeface="Sylfaen" panose="010A0502050306030303" pitchFamily="18" charset="0"/>
              </a:rPr>
              <a:t>2531,2 տ թունաքիմիկատից 1788,2 տ-ն (70,6%) ներառված է </a:t>
            </a:r>
            <a:r>
              <a:rPr lang="hy-AM" sz="1500" dirty="0">
                <a:latin typeface="Sylfaen" panose="010A0502050306030303" pitchFamily="18" charset="0"/>
              </a:rPr>
              <a:t>PAN-ի անվանացանկում։ Սա նշանակում է, որ Հայաստան ներկրվող թունաքիմիկատների ծավալի ավելի քան երկու երրորդը բաղկացած է բարձր ռիսկայնություն ունեցող ակտիվ բաղադրիչ պարունակող թունաքիմիկատներից։</a:t>
            </a:r>
            <a:endParaRPr lang="en-US" sz="15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500" b="1" dirty="0">
                <a:latin typeface="Sylfaen" panose="010A0502050306030303" pitchFamily="18" charset="0"/>
              </a:rPr>
              <a:t> Ամենամեծ ծավալով և բարձր ռիսկայնությամբ խմբերը</a:t>
            </a:r>
            <a:endParaRPr lang="en-US" sz="1500" dirty="0">
              <a:latin typeface="Sylfaen" panose="010A0502050306030303" pitchFamily="18" charset="0"/>
            </a:endParaRPr>
          </a:p>
          <a:p>
            <a:pPr lvl="1"/>
            <a:r>
              <a:rPr lang="hy-AM" sz="1500" b="1" dirty="0">
                <a:latin typeface="Sylfaen" panose="010A0502050306030303" pitchFamily="18" charset="0"/>
              </a:rPr>
              <a:t>Միջատասպաններ (I)</a:t>
            </a:r>
            <a:r>
              <a:rPr lang="hy-AM" sz="1500" dirty="0">
                <a:latin typeface="Sylfaen" panose="010A0502050306030303" pitchFamily="18" charset="0"/>
              </a:rPr>
              <a:t>: Սա Հայաստան ներկրվող թունաքիմիկատների ամենախոշոր խումբն է՝ </a:t>
            </a:r>
            <a:r>
              <a:rPr lang="hy-AM" sz="1500" b="1" dirty="0">
                <a:latin typeface="Sylfaen" panose="010A0502050306030303" pitchFamily="18" charset="0"/>
              </a:rPr>
              <a:t>963,0 տ</a:t>
            </a:r>
            <a:r>
              <a:rPr lang="hy-AM" sz="1500" dirty="0">
                <a:latin typeface="Sylfaen" panose="010A0502050306030303" pitchFamily="18" charset="0"/>
              </a:rPr>
              <a:t>, որի ճնշող մեծամասնությունը՝ </a:t>
            </a:r>
            <a:r>
              <a:rPr lang="hy-AM" sz="1500" b="1" dirty="0">
                <a:latin typeface="Sylfaen" panose="010A0502050306030303" pitchFamily="18" charset="0"/>
              </a:rPr>
              <a:t>97,1%-ը (935,3 տ)</a:t>
            </a:r>
            <a:r>
              <a:rPr lang="hy-AM" sz="1500" dirty="0">
                <a:latin typeface="Sylfaen" panose="010A0502050306030303" pitchFamily="18" charset="0"/>
              </a:rPr>
              <a:t>, ներառված է PAN-ի անվանացանկում։ Սա փաստում է այն մասին, որ կիրառվող գրեթե բոլոր միջատասպանները պոտենցիալ վտանգավոր են։</a:t>
            </a:r>
            <a:endParaRPr lang="en-US" sz="1500" dirty="0">
              <a:latin typeface="Sylfaen" panose="010A0502050306030303" pitchFamily="18" charset="0"/>
            </a:endParaRPr>
          </a:p>
          <a:p>
            <a:pPr lvl="1"/>
            <a:r>
              <a:rPr lang="hy-AM" sz="1500" b="1" dirty="0">
                <a:latin typeface="Sylfaen" panose="010A0502050306030303" pitchFamily="18" charset="0"/>
              </a:rPr>
              <a:t>Հերբիցիդներ (VIII)</a:t>
            </a:r>
            <a:r>
              <a:rPr lang="hy-AM" sz="1500" dirty="0">
                <a:latin typeface="Sylfaen" panose="010A0502050306030303" pitchFamily="18" charset="0"/>
              </a:rPr>
              <a:t>: Ներկրման ծավալով երրորդն է (</a:t>
            </a:r>
            <a:r>
              <a:rPr lang="hy-AM" sz="1500" b="1" dirty="0">
                <a:latin typeface="Sylfaen" panose="010A0502050306030303" pitchFamily="18" charset="0"/>
              </a:rPr>
              <a:t>603,0 տ</a:t>
            </a:r>
            <a:r>
              <a:rPr lang="hy-AM" sz="1500" dirty="0">
                <a:latin typeface="Sylfaen" panose="010A0502050306030303" pitchFamily="18" charset="0"/>
              </a:rPr>
              <a:t>), սակայն ունի ռիսկայնության շատ բարձր ցուցանիշ՝ </a:t>
            </a:r>
            <a:r>
              <a:rPr lang="hy-AM" sz="1500" b="1" dirty="0">
                <a:latin typeface="Sylfaen" panose="010A0502050306030303" pitchFamily="18" charset="0"/>
              </a:rPr>
              <a:t>93,1%-ը (561,1 տ),</a:t>
            </a:r>
            <a:r>
              <a:rPr lang="hy-AM" sz="1500" dirty="0">
                <a:latin typeface="Sylfaen" panose="010A0502050306030303" pitchFamily="18" charset="0"/>
              </a:rPr>
              <a:t> ներառված են PAN-ի անվանացանկում։ Մոլախոտերի դեմ զանգվածային պայքարի միջոցները նույնպես լուրջ հսկողության կարիք ունեն։</a:t>
            </a:r>
            <a:endParaRPr lang="en-US" sz="1500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r>
              <a:rPr lang="en-US" sz="1500" b="1" dirty="0" err="1">
                <a:latin typeface="Sylfaen" panose="010A0502050306030303" pitchFamily="18" charset="0"/>
              </a:rPr>
              <a:t>Բացարձակ</a:t>
            </a:r>
            <a:r>
              <a:rPr lang="en-US" sz="1500" b="1" dirty="0">
                <a:latin typeface="Sylfaen" panose="010A0502050306030303" pitchFamily="18" charset="0"/>
              </a:rPr>
              <a:t> (100%) </a:t>
            </a:r>
            <a:r>
              <a:rPr lang="en-US" sz="1500" b="1" dirty="0" err="1">
                <a:latin typeface="Sylfaen" panose="010A0502050306030303" pitchFamily="18" charset="0"/>
              </a:rPr>
              <a:t>ռիսկայնությամբ</a:t>
            </a:r>
            <a:r>
              <a:rPr lang="en-US" sz="1500" b="1" dirty="0">
                <a:latin typeface="Sylfaen" panose="010A0502050306030303" pitchFamily="18" charset="0"/>
              </a:rPr>
              <a:t> </a:t>
            </a:r>
            <a:r>
              <a:rPr lang="en-US" sz="1500" b="1" dirty="0" err="1">
                <a:latin typeface="Sylfaen" panose="010A0502050306030303" pitchFamily="18" charset="0"/>
              </a:rPr>
              <a:t>խմբերը</a:t>
            </a:r>
            <a:endParaRPr lang="en-US" sz="1500" dirty="0">
              <a:latin typeface="Sylfaen" panose="010A0502050306030303" pitchFamily="18" charset="0"/>
            </a:endParaRPr>
          </a:p>
          <a:p>
            <a:pPr lvl="1"/>
            <a:r>
              <a:rPr lang="en-US" sz="1500" b="1" dirty="0" err="1">
                <a:latin typeface="Sylfaen" panose="010A0502050306030303" pitchFamily="18" charset="0"/>
              </a:rPr>
              <a:t>Մկնասպաններ</a:t>
            </a:r>
            <a:r>
              <a:rPr lang="en-US" sz="1500" b="1" dirty="0">
                <a:latin typeface="Sylfaen" panose="010A0502050306030303" pitchFamily="18" charset="0"/>
              </a:rPr>
              <a:t> (V)</a:t>
            </a:r>
            <a:r>
              <a:rPr lang="en-US" sz="1500" dirty="0">
                <a:latin typeface="Sylfaen" panose="010A0502050306030303" pitchFamily="18" charset="0"/>
              </a:rPr>
              <a:t> (10,0 տ), </a:t>
            </a:r>
            <a:r>
              <a:rPr lang="hy-AM" sz="1500" b="1" dirty="0">
                <a:latin typeface="Sylfaen" panose="010A0502050306030303" pitchFamily="18" charset="0"/>
              </a:rPr>
              <a:t>մ</a:t>
            </a:r>
            <a:r>
              <a:rPr lang="en-US" sz="1500" b="1" dirty="0" err="1">
                <a:latin typeface="Sylfaen" panose="010A0502050306030303" pitchFamily="18" charset="0"/>
              </a:rPr>
              <a:t>իջատասպան+նեմատոցիդներ</a:t>
            </a:r>
            <a:r>
              <a:rPr lang="en-US" sz="1500" b="1" dirty="0">
                <a:latin typeface="Sylfaen" panose="010A0502050306030303" pitchFamily="18" charset="0"/>
              </a:rPr>
              <a:t> (I+IV)</a:t>
            </a:r>
            <a:r>
              <a:rPr lang="en-US" sz="1500" dirty="0">
                <a:latin typeface="Sylfaen" panose="010A0502050306030303" pitchFamily="18" charset="0"/>
              </a:rPr>
              <a:t> (5,1 տ) և </a:t>
            </a:r>
            <a:r>
              <a:rPr lang="hy-AM" sz="1500" b="1" dirty="0">
                <a:latin typeface="Sylfaen" panose="010A0502050306030303" pitchFamily="18" charset="0"/>
              </a:rPr>
              <a:t>հ</a:t>
            </a:r>
            <a:r>
              <a:rPr lang="en-US" sz="1500" b="1" dirty="0" err="1">
                <a:latin typeface="Sylfaen" panose="010A0502050306030303" pitchFamily="18" charset="0"/>
              </a:rPr>
              <a:t>երբիցիդ+սնկասպաններ</a:t>
            </a:r>
            <a:r>
              <a:rPr lang="en-US" sz="1500" b="1" dirty="0">
                <a:latin typeface="Sylfaen" panose="010A0502050306030303" pitchFamily="18" charset="0"/>
              </a:rPr>
              <a:t> (VI+IV)</a:t>
            </a:r>
            <a:r>
              <a:rPr lang="en-US" sz="1500" dirty="0">
                <a:latin typeface="Sylfaen" panose="010A0502050306030303" pitchFamily="18" charset="0"/>
              </a:rPr>
              <a:t> (20,9 տ)։ </a:t>
            </a:r>
            <a:r>
              <a:rPr lang="en-US" sz="1500" dirty="0" err="1">
                <a:latin typeface="Sylfaen" panose="010A0502050306030303" pitchFamily="18" charset="0"/>
              </a:rPr>
              <a:t>Այս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խմբերի</a:t>
            </a:r>
            <a:r>
              <a:rPr lang="hy-AM" sz="1500" dirty="0">
                <a:latin typeface="Sylfaen" panose="010A0502050306030303" pitchFamily="18" charset="0"/>
              </a:rPr>
              <a:t>ն պատկանող թունաքիմիկատների </a:t>
            </a:r>
            <a:r>
              <a:rPr lang="en-US" sz="1500" dirty="0" err="1">
                <a:latin typeface="Sylfaen" panose="010A0502050306030303" pitchFamily="18" charset="0"/>
              </a:rPr>
              <a:t>ներկր</a:t>
            </a:r>
            <a:r>
              <a:rPr lang="hy-AM" sz="1500" dirty="0">
                <a:latin typeface="Sylfaen" panose="010A0502050306030303" pitchFamily="18" charset="0"/>
              </a:rPr>
              <a:t>ման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ծավալները</a:t>
            </a:r>
            <a:r>
              <a:rPr lang="en-US" sz="1500" dirty="0">
                <a:latin typeface="Sylfaen" panose="010A0502050306030303" pitchFamily="18" charset="0"/>
              </a:rPr>
              <a:t> 100%-</a:t>
            </a:r>
            <a:r>
              <a:rPr lang="en-US" sz="1500" dirty="0" err="1">
                <a:latin typeface="Sylfaen" panose="010A0502050306030303" pitchFamily="18" charset="0"/>
              </a:rPr>
              <a:t>ով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համընկնում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են</a:t>
            </a:r>
            <a:r>
              <a:rPr lang="en-US" sz="1500" dirty="0">
                <a:latin typeface="Sylfaen" panose="010A0502050306030303" pitchFamily="18" charset="0"/>
              </a:rPr>
              <a:t> PAN-ի </a:t>
            </a:r>
            <a:r>
              <a:rPr lang="hy-AM" sz="1500" dirty="0">
                <a:latin typeface="Sylfaen" panose="010A0502050306030303" pitchFamily="18" charset="0"/>
              </a:rPr>
              <a:t>անվանա</a:t>
            </a:r>
            <a:r>
              <a:rPr lang="en-US" sz="1500" dirty="0" err="1">
                <a:latin typeface="Sylfaen" panose="010A0502050306030303" pitchFamily="18" charset="0"/>
              </a:rPr>
              <a:t>ցա</a:t>
            </a:r>
            <a:r>
              <a:rPr lang="hy-AM" sz="1500" dirty="0">
                <a:latin typeface="Sylfaen" panose="010A0502050306030303" pitchFamily="18" charset="0"/>
              </a:rPr>
              <a:t>ն</a:t>
            </a:r>
            <a:r>
              <a:rPr lang="en-US" sz="1500" dirty="0" err="1">
                <a:latin typeface="Sylfaen" panose="010A0502050306030303" pitchFamily="18" charset="0"/>
              </a:rPr>
              <a:t>կի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հետ</a:t>
            </a:r>
            <a:r>
              <a:rPr lang="en-US" sz="1500" dirty="0">
                <a:latin typeface="Sylfaen" panose="010A0502050306030303" pitchFamily="18" charset="0"/>
              </a:rPr>
              <a:t>։ </a:t>
            </a:r>
            <a:r>
              <a:rPr lang="en-US" sz="1500" dirty="0" err="1">
                <a:latin typeface="Sylfaen" panose="010A0502050306030303" pitchFamily="18" charset="0"/>
              </a:rPr>
              <a:t>Թեև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դրանց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կշիռը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ընդհանուրի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մեջ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փոքր</a:t>
            </a:r>
            <a:r>
              <a:rPr lang="en-US" sz="1500" dirty="0">
                <a:latin typeface="Sylfaen" panose="010A0502050306030303" pitchFamily="18" charset="0"/>
              </a:rPr>
              <a:t> է, </a:t>
            </a:r>
            <a:r>
              <a:rPr lang="hy-AM" sz="1500" dirty="0">
                <a:latin typeface="Sylfaen" panose="010A0502050306030303" pitchFamily="18" charset="0"/>
              </a:rPr>
              <a:t>բայց </a:t>
            </a:r>
            <a:r>
              <a:rPr lang="en-US" sz="1500" dirty="0" err="1">
                <a:latin typeface="Sylfaen" panose="010A0502050306030303" pitchFamily="18" charset="0"/>
              </a:rPr>
              <a:t>դրանք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ներկայացնում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են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hy-AM" sz="1500" dirty="0">
                <a:latin typeface="Sylfaen" panose="010A0502050306030303" pitchFamily="18" charset="0"/>
              </a:rPr>
              <a:t>բարձր ռիսկայնություն</a:t>
            </a:r>
            <a:r>
              <a:rPr lang="en-US" sz="1500" dirty="0">
                <a:latin typeface="Sylfaen" panose="010A0502050306030303" pitchFamily="18" charset="0"/>
              </a:rPr>
              <a:t>։</a:t>
            </a:r>
          </a:p>
          <a:p>
            <a:pPr marL="0" lvl="0" indent="0">
              <a:buNone/>
            </a:pPr>
            <a:r>
              <a:rPr lang="en-US" sz="1500" b="1" dirty="0" err="1">
                <a:latin typeface="Sylfaen" panose="010A0502050306030303" pitchFamily="18" charset="0"/>
              </a:rPr>
              <a:t>Համեմատաբար</a:t>
            </a:r>
            <a:r>
              <a:rPr lang="en-US" sz="1500" b="1" dirty="0">
                <a:latin typeface="Sylfaen" panose="010A0502050306030303" pitchFamily="18" charset="0"/>
              </a:rPr>
              <a:t> </a:t>
            </a:r>
            <a:r>
              <a:rPr lang="en-US" sz="1500" b="1" dirty="0" err="1">
                <a:latin typeface="Sylfaen" panose="010A0502050306030303" pitchFamily="18" charset="0"/>
              </a:rPr>
              <a:t>անվտանգ</a:t>
            </a:r>
            <a:r>
              <a:rPr lang="en-US" sz="1500" b="1" dirty="0">
                <a:latin typeface="Sylfaen" panose="010A0502050306030303" pitchFamily="18" charset="0"/>
              </a:rPr>
              <a:t> </a:t>
            </a:r>
            <a:r>
              <a:rPr lang="en-US" sz="1500" b="1" dirty="0" err="1">
                <a:latin typeface="Sylfaen" panose="010A0502050306030303" pitchFamily="18" charset="0"/>
              </a:rPr>
              <a:t>խմբերը</a:t>
            </a:r>
            <a:endParaRPr lang="en-US" sz="1500" dirty="0">
              <a:latin typeface="Sylfaen" panose="010A0502050306030303" pitchFamily="18" charset="0"/>
            </a:endParaRPr>
          </a:p>
          <a:p>
            <a:pPr lvl="1"/>
            <a:r>
              <a:rPr lang="en-US" sz="1500" b="1" dirty="0" err="1">
                <a:latin typeface="Sylfaen" panose="010A0502050306030303" pitchFamily="18" charset="0"/>
              </a:rPr>
              <a:t>Սնկասպաններ</a:t>
            </a:r>
            <a:r>
              <a:rPr lang="en-US" sz="1500" b="1" dirty="0">
                <a:latin typeface="Sylfaen" panose="010A0502050306030303" pitchFamily="18" charset="0"/>
              </a:rPr>
              <a:t> (VI)</a:t>
            </a:r>
            <a:r>
              <a:rPr lang="en-US" sz="1500" dirty="0">
                <a:latin typeface="Sylfaen" panose="010A0502050306030303" pitchFamily="18" charset="0"/>
              </a:rPr>
              <a:t>: </a:t>
            </a:r>
            <a:r>
              <a:rPr lang="en-US" sz="1500" dirty="0" err="1">
                <a:latin typeface="Sylfaen" panose="010A0502050306030303" pitchFamily="18" charset="0"/>
              </a:rPr>
              <a:t>Սա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ծավալով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երկրորդ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մեծ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խումբն</a:t>
            </a:r>
            <a:r>
              <a:rPr lang="en-US" sz="1500" dirty="0">
                <a:latin typeface="Sylfaen" panose="010A0502050306030303" pitchFamily="18" charset="0"/>
              </a:rPr>
              <a:t> է՝ </a:t>
            </a:r>
            <a:r>
              <a:rPr lang="en-US" sz="1500" b="1" dirty="0">
                <a:latin typeface="Sylfaen" panose="010A0502050306030303" pitchFamily="18" charset="0"/>
              </a:rPr>
              <a:t>910,0 տ</a:t>
            </a:r>
            <a:r>
              <a:rPr lang="en-US" sz="1500" dirty="0">
                <a:latin typeface="Sylfaen" panose="010A0502050306030303" pitchFamily="18" charset="0"/>
              </a:rPr>
              <a:t>։ </a:t>
            </a:r>
            <a:r>
              <a:rPr lang="en-US" sz="1500" dirty="0" err="1">
                <a:latin typeface="Sylfaen" panose="010A0502050306030303" pitchFamily="18" charset="0"/>
              </a:rPr>
              <a:t>Սակայն</a:t>
            </a:r>
            <a:r>
              <a:rPr lang="en-US" sz="1500" dirty="0">
                <a:latin typeface="Sylfaen" panose="010A0502050306030303" pitchFamily="18" charset="0"/>
              </a:rPr>
              <a:t>, ի </a:t>
            </a:r>
            <a:r>
              <a:rPr lang="en-US" sz="1500" dirty="0" err="1">
                <a:latin typeface="Sylfaen" panose="010A0502050306030303" pitchFamily="18" charset="0"/>
              </a:rPr>
              <a:t>տարբերություն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միջատասպանների</a:t>
            </a:r>
            <a:r>
              <a:rPr lang="en-US" sz="1500" dirty="0">
                <a:latin typeface="Sylfaen" panose="010A0502050306030303" pitchFamily="18" charset="0"/>
              </a:rPr>
              <a:t>, </a:t>
            </a:r>
            <a:r>
              <a:rPr lang="en-US" sz="1500" dirty="0" err="1">
                <a:latin typeface="Sylfaen" panose="010A0502050306030303" pitchFamily="18" charset="0"/>
              </a:rPr>
              <a:t>սնկասպանների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միայն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b="1" dirty="0">
                <a:latin typeface="Sylfaen" panose="010A0502050306030303" pitchFamily="18" charset="0"/>
              </a:rPr>
              <a:t>28,1%-ն է (255,8 տ)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ներառված</a:t>
            </a:r>
            <a:r>
              <a:rPr lang="en-US" sz="1500" dirty="0">
                <a:latin typeface="Sylfaen" panose="010A0502050306030303" pitchFamily="18" charset="0"/>
              </a:rPr>
              <a:t> PAN-ի </a:t>
            </a:r>
            <a:r>
              <a:rPr lang="hy-AM" sz="1500" dirty="0">
                <a:latin typeface="Sylfaen" panose="010A0502050306030303" pitchFamily="18" charset="0"/>
              </a:rPr>
              <a:t>անվանացանկում</a:t>
            </a:r>
            <a:r>
              <a:rPr lang="en-US" sz="1500" dirty="0">
                <a:latin typeface="Sylfaen" panose="010A0502050306030303" pitchFamily="18" charset="0"/>
              </a:rPr>
              <a:t>։ </a:t>
            </a:r>
            <a:r>
              <a:rPr lang="en-US" sz="1500" dirty="0" err="1">
                <a:latin typeface="Sylfaen" panose="010A0502050306030303" pitchFamily="18" charset="0"/>
              </a:rPr>
              <a:t>Սա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նշանակում</a:t>
            </a:r>
            <a:r>
              <a:rPr lang="en-US" sz="1500" dirty="0">
                <a:latin typeface="Sylfaen" panose="010A0502050306030303" pitchFamily="18" charset="0"/>
              </a:rPr>
              <a:t> է, </a:t>
            </a:r>
            <a:r>
              <a:rPr lang="en-US" sz="1500" dirty="0" err="1">
                <a:latin typeface="Sylfaen" panose="010A0502050306030303" pitchFamily="18" charset="0"/>
              </a:rPr>
              <a:t>որ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սնկային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հիվանդությունների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դեմ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օգտագործվող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hy-AM" sz="1500" dirty="0">
                <a:latin typeface="Sylfaen" panose="010A0502050306030303" pitchFamily="18" charset="0"/>
              </a:rPr>
              <a:t>թունաքիմիկատների </a:t>
            </a:r>
            <a:r>
              <a:rPr lang="en-US" sz="1500" dirty="0" err="1">
                <a:latin typeface="Sylfaen" panose="010A0502050306030303" pitchFamily="18" charset="0"/>
              </a:rPr>
              <a:t>ծավալների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մեծ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մասը</a:t>
            </a:r>
            <a:r>
              <a:rPr lang="en-US" sz="1500" dirty="0">
                <a:latin typeface="Sylfaen" panose="010A0502050306030303" pitchFamily="18" charset="0"/>
              </a:rPr>
              <a:t> (</a:t>
            </a:r>
            <a:r>
              <a:rPr lang="en-US" sz="1500" dirty="0" err="1">
                <a:latin typeface="Sylfaen" panose="010A0502050306030303" pitchFamily="18" charset="0"/>
              </a:rPr>
              <a:t>շուրջ</a:t>
            </a:r>
            <a:r>
              <a:rPr lang="en-US" sz="1500" dirty="0">
                <a:latin typeface="Sylfaen" panose="010A0502050306030303" pitchFamily="18" charset="0"/>
              </a:rPr>
              <a:t> 654 տ) </a:t>
            </a:r>
            <a:r>
              <a:rPr lang="en-US" sz="1500" dirty="0" err="1">
                <a:latin typeface="Sylfaen" panose="010A0502050306030303" pitchFamily="18" charset="0"/>
              </a:rPr>
              <a:t>միջազգայնորեն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համարվում</a:t>
            </a:r>
            <a:r>
              <a:rPr lang="en-US" sz="1500" dirty="0">
                <a:latin typeface="Sylfaen" panose="010A0502050306030303" pitchFamily="18" charset="0"/>
              </a:rPr>
              <a:t> է </a:t>
            </a:r>
            <a:r>
              <a:rPr lang="en-US" sz="1500" dirty="0" err="1">
                <a:latin typeface="Sylfaen" panose="010A0502050306030303" pitchFamily="18" charset="0"/>
              </a:rPr>
              <a:t>ավելի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նվազ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ռիսկային</a:t>
            </a:r>
            <a:r>
              <a:rPr lang="en-US" sz="1500" dirty="0">
                <a:latin typeface="Sylfaen" panose="010A0502050306030303" pitchFamily="18" charset="0"/>
              </a:rPr>
              <a:t>։</a:t>
            </a:r>
          </a:p>
          <a:p>
            <a:pPr lvl="1"/>
            <a:r>
              <a:rPr lang="en-US" sz="1500" b="1" dirty="0" err="1">
                <a:latin typeface="Sylfaen" panose="010A0502050306030303" pitchFamily="18" charset="0"/>
              </a:rPr>
              <a:t>Միջատասպան</a:t>
            </a:r>
            <a:r>
              <a:rPr lang="en-US" sz="1500" b="1" dirty="0">
                <a:latin typeface="Sylfaen" panose="010A0502050306030303" pitchFamily="18" charset="0"/>
              </a:rPr>
              <a:t> + </a:t>
            </a:r>
            <a:r>
              <a:rPr lang="en-US" sz="1500" b="1" dirty="0" err="1">
                <a:latin typeface="Sylfaen" panose="010A0502050306030303" pitchFamily="18" charset="0"/>
              </a:rPr>
              <a:t>սնկասպան</a:t>
            </a:r>
            <a:r>
              <a:rPr lang="en-US" sz="1500" b="1" dirty="0">
                <a:latin typeface="Sylfaen" panose="010A0502050306030303" pitchFamily="18" charset="0"/>
              </a:rPr>
              <a:t> (II)</a:t>
            </a:r>
            <a:r>
              <a:rPr lang="en-US" sz="1500" dirty="0">
                <a:latin typeface="Sylfaen" panose="010A0502050306030303" pitchFamily="18" charset="0"/>
              </a:rPr>
              <a:t>: 19,2 տ </a:t>
            </a:r>
            <a:r>
              <a:rPr lang="en-US" sz="1500" dirty="0" err="1">
                <a:latin typeface="Sylfaen" panose="010A0502050306030303" pitchFamily="18" charset="0"/>
              </a:rPr>
              <a:t>ծավալից</a:t>
            </a:r>
            <a:r>
              <a:rPr lang="en-US" sz="1500" dirty="0">
                <a:latin typeface="Sylfaen" panose="010A0502050306030303" pitchFamily="18" charset="0"/>
              </a:rPr>
              <a:t> և </a:t>
            </a:r>
            <a:r>
              <a:rPr lang="en-US" sz="1500" dirty="0" err="1">
                <a:latin typeface="Sylfaen" panose="010A0502050306030303" pitchFamily="18" charset="0"/>
              </a:rPr>
              <a:t>ոչ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մի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կիլոգրամ</a:t>
            </a:r>
            <a:r>
              <a:rPr lang="en-US" sz="1500" dirty="0">
                <a:latin typeface="Sylfaen" panose="010A0502050306030303" pitchFamily="18" charset="0"/>
              </a:rPr>
              <a:t> (0%) </a:t>
            </a:r>
            <a:r>
              <a:rPr lang="en-US" sz="1500" dirty="0" err="1">
                <a:latin typeface="Sylfaen" panose="010A0502050306030303" pitchFamily="18" charset="0"/>
              </a:rPr>
              <a:t>ներառված</a:t>
            </a:r>
            <a:r>
              <a:rPr lang="en-US" sz="1500" dirty="0">
                <a:latin typeface="Sylfaen" panose="010A0502050306030303" pitchFamily="18" charset="0"/>
              </a:rPr>
              <a:t> </a:t>
            </a:r>
            <a:r>
              <a:rPr lang="en-US" sz="1500" dirty="0" err="1">
                <a:latin typeface="Sylfaen" panose="010A0502050306030303" pitchFamily="18" charset="0"/>
              </a:rPr>
              <a:t>չէ</a:t>
            </a:r>
            <a:r>
              <a:rPr lang="en-US" sz="1500" dirty="0">
                <a:latin typeface="Sylfaen" panose="010A0502050306030303" pitchFamily="18" charset="0"/>
              </a:rPr>
              <a:t> PAN-ի </a:t>
            </a:r>
            <a:r>
              <a:rPr lang="hy-AM" sz="1500" dirty="0">
                <a:latin typeface="Sylfaen" panose="010A0502050306030303" pitchFamily="18" charset="0"/>
              </a:rPr>
              <a:t>անվանա</a:t>
            </a:r>
            <a:r>
              <a:rPr lang="en-US" sz="1500" dirty="0" err="1">
                <a:latin typeface="Sylfaen" panose="010A0502050306030303" pitchFamily="18" charset="0"/>
              </a:rPr>
              <a:t>ցա</a:t>
            </a:r>
            <a:r>
              <a:rPr lang="hy-AM" sz="1500" dirty="0">
                <a:latin typeface="Sylfaen" panose="010A0502050306030303" pitchFamily="18" charset="0"/>
              </a:rPr>
              <a:t>ն</a:t>
            </a:r>
            <a:r>
              <a:rPr lang="en-US" sz="1500" dirty="0" err="1">
                <a:latin typeface="Sylfaen" panose="010A0502050306030303" pitchFamily="18" charset="0"/>
              </a:rPr>
              <a:t>կում</a:t>
            </a:r>
            <a:r>
              <a:rPr lang="en-US" sz="1500" dirty="0">
                <a:latin typeface="Sylfaen" panose="010A0502050306030303" pitchFamily="18" charset="0"/>
              </a:rPr>
              <a:t>։</a:t>
            </a:r>
          </a:p>
        </p:txBody>
      </p:sp>
    </p:spTree>
    <p:extLst>
      <p:ext uri="{BB962C8B-B14F-4D97-AF65-F5344CB8AC3E}">
        <p14:creationId xmlns:p14="http://schemas.microsoft.com/office/powerpoint/2010/main" val="221146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Թունաքիմիկատների քանակների և ծավալների համադրված վերլուծություն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  <a:solidFill>
            <a:srgbClr val="E0E3FC"/>
          </a:solidFill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hy-AM" dirty="0">
                <a:latin typeface="Sylfaen" panose="010A0502050306030303" pitchFamily="18" charset="0"/>
              </a:rPr>
              <a:t>Եթե համեմատենք թունաքիմիկատների տեսակների քանակը և դրանց ներկրման իրական ծավալները, ի հայտ են գալիս ուշագրավ միտումներ.</a:t>
            </a:r>
            <a:endParaRPr lang="en-US" dirty="0">
              <a:latin typeface="Sylfaen" panose="010A0502050306030303" pitchFamily="18" charset="0"/>
            </a:endParaRPr>
          </a:p>
          <a:p>
            <a:pPr lvl="0">
              <a:lnSpc>
                <a:spcPct val="120000"/>
              </a:lnSpc>
            </a:pPr>
            <a:r>
              <a:rPr lang="hy-AM" b="1" dirty="0">
                <a:latin typeface="Sylfaen" panose="010A0502050306030303" pitchFamily="18" charset="0"/>
              </a:rPr>
              <a:t>Միջատասպաններ․</a:t>
            </a:r>
            <a:r>
              <a:rPr lang="hy-AM" dirty="0">
                <a:latin typeface="Sylfaen" panose="010A0502050306030303" pitchFamily="18" charset="0"/>
              </a:rPr>
              <a:t> 2025թ․-ին ՀՀ ներկրված միջատասպան թունաքիմիկատների 90,7%-ը ներառված է PAN-ի անվանացանկում։ Դրանց ներկրման ծավալը կազմում է </a:t>
            </a:r>
            <a:r>
              <a:rPr lang="hy-AM" b="1" dirty="0">
                <a:latin typeface="Sylfaen" panose="010A0502050306030303" pitchFamily="18" charset="0"/>
              </a:rPr>
              <a:t>97,1%</a:t>
            </a:r>
            <a:r>
              <a:rPr lang="hy-AM" dirty="0">
                <a:latin typeface="Sylfaen" panose="010A0502050306030303" pitchFamily="18" charset="0"/>
              </a:rPr>
              <a:t>։ Սա նշանակում է, որ Հայաստանը ոչ միայն ներկրում է PAN-ի անվանացանկի միջատասպանների շատ տեսակներ, այլև հենց դրանք էլ ներկրում է </a:t>
            </a:r>
            <a:r>
              <a:rPr lang="hy-AM" b="1" dirty="0">
                <a:latin typeface="Sylfaen" panose="010A0502050306030303" pitchFamily="18" charset="0"/>
              </a:rPr>
              <a:t>ամենամեծ քանակությամբ</a:t>
            </a:r>
            <a:r>
              <a:rPr lang="hy-AM" dirty="0">
                <a:latin typeface="Sylfaen" panose="010A0502050306030303" pitchFamily="18" charset="0"/>
              </a:rPr>
              <a:t>։</a:t>
            </a:r>
            <a:endParaRPr lang="en-US" dirty="0">
              <a:latin typeface="Sylfaen" panose="010A0502050306030303" pitchFamily="18" charset="0"/>
            </a:endParaRPr>
          </a:p>
          <a:p>
            <a:pPr lvl="0">
              <a:lnSpc>
                <a:spcPct val="120000"/>
              </a:lnSpc>
            </a:pPr>
            <a:r>
              <a:rPr lang="hy-AM" b="1" dirty="0">
                <a:latin typeface="Sylfaen" panose="010A0502050306030303" pitchFamily="18" charset="0"/>
              </a:rPr>
              <a:t>Հերբիցիդներ․</a:t>
            </a:r>
            <a:r>
              <a:rPr lang="hy-AM" dirty="0">
                <a:latin typeface="Sylfaen" panose="010A0502050306030303" pitchFamily="18" charset="0"/>
              </a:rPr>
              <a:t> 2025թ․-ին ՀՀ ներկրված հերբիցիդների տեսակների 71,4%-ը ներառված է PAN-ի անվանացանկում։  Դրանց ներկրման ծավալը կազմում է </a:t>
            </a:r>
            <a:r>
              <a:rPr lang="hy-AM" b="1" dirty="0">
                <a:latin typeface="Sylfaen" panose="010A0502050306030303" pitchFamily="18" charset="0"/>
              </a:rPr>
              <a:t>93,1%</a:t>
            </a:r>
            <a:r>
              <a:rPr lang="hy-AM" dirty="0">
                <a:latin typeface="Sylfaen" panose="010A0502050306030303" pitchFamily="18" charset="0"/>
              </a:rPr>
              <a:t>։ </a:t>
            </a:r>
            <a:endParaRPr lang="en-US" dirty="0">
              <a:latin typeface="Sylfaen" panose="010A0502050306030303" pitchFamily="18" charset="0"/>
            </a:endParaRPr>
          </a:p>
          <a:p>
            <a:pPr lvl="0">
              <a:lnSpc>
                <a:spcPct val="120000"/>
              </a:lnSpc>
            </a:pPr>
            <a:r>
              <a:rPr lang="hy-AM" b="1" dirty="0">
                <a:latin typeface="Sylfaen" panose="010A0502050306030303" pitchFamily="18" charset="0"/>
              </a:rPr>
              <a:t>Սնկասպաններ․</a:t>
            </a:r>
            <a:r>
              <a:rPr lang="hy-AM" dirty="0">
                <a:latin typeface="Sylfaen" panose="010A0502050306030303" pitchFamily="18" charset="0"/>
              </a:rPr>
              <a:t> 2025թ․-ին ՀՀ ներկրված սնկասպանների տեսակների 39%-ը ներառված է PAN-ի անվանացանկում։ Դրանց ներկրման ծավալը կազմում է ընդամենը 28,1%։ Սա հուսադրող է, քանի որ ցույց է տալիս, որ ներկրվող սնկասպանների մեծ ծավալները բաժին են ընկնում ավելի անվտանգ թունաքիմիկատներին</a:t>
            </a:r>
            <a:r>
              <a:rPr lang="hy-AM" dirty="0"/>
              <a:t>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208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y-AM" sz="2400" b="1" dirty="0">
                <a:solidFill>
                  <a:srgbClr val="7030A0"/>
                </a:solidFill>
                <a:latin typeface="Sylfaen" panose="010A0502050306030303" pitchFamily="18" charset="0"/>
              </a:rPr>
              <a:t>2022-2025 թթ․-ին Հայաստանի կողմից PAN-ի անվանացակում ներառված</a:t>
            </a:r>
            <a:r>
              <a:rPr lang="hy-AM" sz="2400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hy-AM" sz="2400" b="1" dirty="0">
                <a:solidFill>
                  <a:srgbClr val="7030A0"/>
                </a:solidFill>
                <a:latin typeface="Sylfaen" panose="010A0502050306030303" pitchFamily="18" charset="0"/>
              </a:rPr>
              <a:t>թունաքիմիկատների ներկրման թույլտվություն ստացած երկրների ցանկը </a:t>
            </a:r>
            <a:endParaRPr lang="en-US" sz="24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9"/>
          <p:cNvGraphicFramePr/>
          <p:nvPr>
            <p:extLst>
              <p:ext uri="{D42A27DB-BD31-4B8C-83A1-F6EECF244321}">
                <p14:modId xmlns:p14="http://schemas.microsoft.com/office/powerpoint/2010/main" val="993670678"/>
              </p:ext>
            </p:extLst>
          </p:nvPr>
        </p:nvGraphicFramePr>
        <p:xfrm>
          <a:off x="152400" y="1794510"/>
          <a:ext cx="8381999" cy="4530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25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y-AM" sz="2400" b="1" dirty="0">
                <a:solidFill>
                  <a:srgbClr val="7030A0"/>
                </a:solidFill>
                <a:latin typeface="Sylfaen" panose="010A0502050306030303" pitchFamily="18" charset="0"/>
              </a:rPr>
              <a:t>Հայաստանի կողմից PAN-ի անվանացակում ներառված</a:t>
            </a:r>
            <a:r>
              <a:rPr lang="hy-AM" sz="2400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hy-AM" sz="2400" b="1" dirty="0">
                <a:solidFill>
                  <a:srgbClr val="7030A0"/>
                </a:solidFill>
                <a:latin typeface="Sylfaen" panose="010A0502050306030303" pitchFamily="18" charset="0"/>
              </a:rPr>
              <a:t>թունաքիմիկատների ներկրման թույլտվություն ստացած երկրների ցանկը </a:t>
            </a:r>
            <a:endParaRPr lang="en-US" sz="24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3810000"/>
          </a:xfrm>
          <a:solidFill>
            <a:srgbClr val="E0E3FC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y-AM" dirty="0">
                <a:latin typeface="Sylfaen" panose="010A0502050306030303" pitchFamily="18" charset="0"/>
              </a:rPr>
              <a:t>ՀՀ թունաքիմիկատներ թույլատրվում է ներկրել՝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Ասիայից՝</a:t>
            </a:r>
            <a:r>
              <a:rPr lang="hy-AM" dirty="0">
                <a:latin typeface="Sylfaen" panose="010A0502050306030303" pitchFamily="18" charset="0"/>
              </a:rPr>
              <a:t> Չինաստան, Հնդկաստան, Մալայզիա, Ճապոնիա,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Եվրոպական Միությունից՝</a:t>
            </a:r>
            <a:r>
              <a:rPr lang="hy-AM" dirty="0">
                <a:latin typeface="Sylfaen" panose="010A0502050306030303" pitchFamily="18" charset="0"/>
              </a:rPr>
              <a:t> Գերմանիա, Շվեյցարիա, Բուլղարիա, Հունգարիա, Իսպանիա, Իտալիա, Միացյալ Թագավորություն, Դանիա, Բելգիա, Լեհաստան, Ավստրիա, Կիպրոս, Հոլանդիա, Նիդերլանդներ, Իսպանիա, Պորտուգալիա, Ֆրանսիա,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ԱՊՀ երկրներից</a:t>
            </a:r>
            <a:r>
              <a:rPr lang="hy-AM" dirty="0">
                <a:latin typeface="Sylfaen" panose="010A0502050306030303" pitchFamily="18" charset="0"/>
              </a:rPr>
              <a:t>՝ Ռուսաստան, Ուկրաինա, Բելառուս,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Հարակից Արևելյան Եվրոպայից</a:t>
            </a:r>
            <a:r>
              <a:rPr lang="hy-AM" dirty="0">
                <a:latin typeface="Sylfaen" panose="010A0502050306030303" pitchFamily="18" charset="0"/>
              </a:rPr>
              <a:t>՝ Վրաստան,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Մերձավոր Արևելքից</a:t>
            </a:r>
            <a:r>
              <a:rPr lang="hy-AM" dirty="0">
                <a:latin typeface="Sylfaen" panose="010A0502050306030303" pitchFamily="18" charset="0"/>
              </a:rPr>
              <a:t>՝ Իրան, Թուրքիա, Հորդանան, Իսրայել, Սաուդյան Արաբիա,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Ամերիկայից՝</a:t>
            </a:r>
            <a:r>
              <a:rPr lang="hy-AM" dirty="0">
                <a:latin typeface="Sylfaen" panose="010A0502050306030303" pitchFamily="18" charset="0"/>
              </a:rPr>
              <a:t> ԱՄՆ, Մեքսիկա։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63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Գյուղատնտեսության ոլորտում ԲՎԹ-ների ակտիվ բաղադրիչների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կիրառման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բաշխվածությունն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ըստ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մշակաբույսերի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խմբերի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978105"/>
              </p:ext>
            </p:extLst>
          </p:nvPr>
        </p:nvGraphicFramePr>
        <p:xfrm>
          <a:off x="228600" y="1828804"/>
          <a:ext cx="8382000" cy="497802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23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87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Մշակաբույսերի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խմբեր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Կիրառվող 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ակտիվ </a:t>
                      </a: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բաղադրիչների թվաքանակը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Մասնաբաժինը 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(</a:t>
                      </a: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Հացահատիկային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մշակաբույսեր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31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7</a:t>
                      </a: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0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Յուղատու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մշակաբույսեր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14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Լոբազգի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Sylfaen" panose="010A0502050306030303" pitchFamily="18" charset="0"/>
                        </a:rPr>
                        <a:t>մշակաբույսեր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11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Բանջարաբոստանային մշակաբույսեր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183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41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Հ</a:t>
                      </a: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ատապտղատու մշակաբույսեր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58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13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Պտղատու մշակաբույսեր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77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17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Կերային մշակաբույսեր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27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Տեխնիկական մշակաբույսեր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16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Դեկորատիվ բույսեր և ծաղիկներ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13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9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Պահեստ</a:t>
                      </a: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ներ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11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,</a:t>
                      </a: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8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Ընդամենը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Sylfaen" panose="010A0502050306030303" pitchFamily="18" charset="0"/>
                        </a:rPr>
                        <a:t>441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Sylfaen" panose="010A0502050306030303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613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ՀՀ-ում 2025 թ-ին ակտիվ բաղադրիչների 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կիրառման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բաշխվածությունն</a:t>
            </a: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(%)</a:t>
            </a: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ըստ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մշակաբույսերի</a:t>
            </a:r>
            <a:r>
              <a:rPr lang="en-US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Sylfaen" panose="010A0502050306030303" pitchFamily="18" charset="0"/>
              </a:rPr>
              <a:t>տեսակների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1"/>
          <p:cNvGraphicFramePr/>
          <p:nvPr>
            <p:extLst>
              <p:ext uri="{D42A27DB-BD31-4B8C-83A1-F6EECF244321}">
                <p14:modId xmlns:p14="http://schemas.microsoft.com/office/powerpoint/2010/main" val="108112937"/>
              </p:ext>
            </p:extLst>
          </p:nvPr>
        </p:nvGraphicFramePr>
        <p:xfrm>
          <a:off x="0" y="1447800"/>
          <a:ext cx="9144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527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610600" cy="55626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800" b="1" dirty="0" err="1">
                <a:latin typeface="Sylfaen" panose="010A0502050306030303" pitchFamily="18" charset="0"/>
              </a:rPr>
              <a:t>Ընդհանուր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en-US" sz="1800" b="1" dirty="0" err="1">
                <a:latin typeface="Sylfaen" panose="010A0502050306030303" pitchFamily="18" charset="0"/>
              </a:rPr>
              <a:t>քանակը</a:t>
            </a:r>
            <a:r>
              <a:rPr lang="en-US" sz="1800" b="1" dirty="0">
                <a:latin typeface="Sylfaen" panose="010A0502050306030303" pitchFamily="18" charset="0"/>
              </a:rPr>
              <a:t>: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Գրանցվել</a:t>
            </a:r>
            <a:r>
              <a:rPr lang="en-US" sz="1800" dirty="0">
                <a:latin typeface="Sylfaen" panose="010A0502050306030303" pitchFamily="18" charset="0"/>
              </a:rPr>
              <a:t> է </a:t>
            </a:r>
            <a:r>
              <a:rPr lang="hy-AM" sz="1800" b="1" dirty="0">
                <a:latin typeface="Sylfaen" panose="010A0502050306030303" pitchFamily="18" charset="0"/>
              </a:rPr>
              <a:t>441</a:t>
            </a:r>
            <a:r>
              <a:rPr lang="hy-AM" sz="1800" dirty="0">
                <a:latin typeface="Sylfaen" panose="010A0502050306030303" pitchFamily="18" charset="0"/>
              </a:rPr>
              <a:t> </a:t>
            </a:r>
            <a:r>
              <a:rPr lang="hy-AM" sz="1800" b="1" dirty="0">
                <a:latin typeface="Sylfaen" panose="010A0502050306030303" pitchFamily="18" charset="0"/>
              </a:rPr>
              <a:t>ակտիվ բաղադրիչի</a:t>
            </a:r>
            <a:r>
              <a:rPr lang="hy-AM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կիրառությ</a:t>
            </a:r>
            <a:r>
              <a:rPr lang="hy-AM" sz="1800" dirty="0">
                <a:latin typeface="Sylfaen" panose="010A0502050306030303" pitchFamily="18" charset="0"/>
              </a:rPr>
              <a:t>ու</a:t>
            </a:r>
            <a:r>
              <a:rPr lang="en-US" sz="1800" dirty="0">
                <a:latin typeface="Sylfaen" panose="010A0502050306030303" pitchFamily="18" charset="0"/>
              </a:rPr>
              <a:t>ն</a:t>
            </a:r>
            <a:r>
              <a:rPr lang="hy-AM" sz="1800" dirty="0">
                <a:latin typeface="Sylfaen" panose="010A0502050306030303" pitchFamily="18" charset="0"/>
              </a:rPr>
              <a:t>։ </a:t>
            </a:r>
            <a:endParaRPr lang="en-US" sz="1800" dirty="0">
              <a:latin typeface="Sylfaen" panose="010A0502050306030303" pitchFamily="18" charset="0"/>
            </a:endParaRPr>
          </a:p>
          <a:p>
            <a:pPr lvl="0"/>
            <a:r>
              <a:rPr lang="en-US" sz="1800" b="1" dirty="0" err="1">
                <a:latin typeface="Sylfaen" panose="010A0502050306030303" pitchFamily="18" charset="0"/>
              </a:rPr>
              <a:t>Բանջարաբոստանային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hy-AM" sz="1800" b="1" dirty="0">
                <a:latin typeface="Sylfaen" panose="010A0502050306030303" pitchFamily="18" charset="0"/>
              </a:rPr>
              <a:t>մշակաբույսերը բ</a:t>
            </a:r>
            <a:r>
              <a:rPr lang="en-US" sz="1800" b="1" dirty="0" err="1">
                <a:latin typeface="Sylfaen" panose="010A0502050306030303" pitchFamily="18" charset="0"/>
              </a:rPr>
              <a:t>ացարձակ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en-US" sz="1800" b="1" dirty="0" err="1">
                <a:latin typeface="Sylfaen" panose="010A0502050306030303" pitchFamily="18" charset="0"/>
              </a:rPr>
              <a:t>առաջատար</a:t>
            </a:r>
            <a:r>
              <a:rPr lang="hy-AM" sz="1800" b="1" dirty="0">
                <a:latin typeface="Sylfaen" panose="010A0502050306030303" pitchFamily="18" charset="0"/>
              </a:rPr>
              <a:t>ն են</a:t>
            </a:r>
            <a:r>
              <a:rPr lang="en-US" sz="1800" b="1" dirty="0">
                <a:latin typeface="Sylfaen" panose="010A0502050306030303" pitchFamily="18" charset="0"/>
              </a:rPr>
              <a:t>: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Դրանց պաշտպանության համար օգտագործվում է </a:t>
            </a:r>
            <a:r>
              <a:rPr lang="hy-AM" sz="1800" b="1" dirty="0">
                <a:latin typeface="Sylfaen" panose="010A0502050306030303" pitchFamily="18" charset="0"/>
              </a:rPr>
              <a:t>ակտիվ բաղադրիչների</a:t>
            </a:r>
            <a:r>
              <a:rPr lang="hy-AM" sz="1800" dirty="0">
                <a:latin typeface="Sylfaen" panose="010A0502050306030303" pitchFamily="18" charset="0"/>
              </a:rPr>
              <a:t> </a:t>
            </a:r>
            <a:r>
              <a:rPr lang="en-US" sz="1800" b="1" dirty="0">
                <a:latin typeface="Sylfaen" panose="010A0502050306030303" pitchFamily="18" charset="0"/>
              </a:rPr>
              <a:t>41</a:t>
            </a:r>
            <a:r>
              <a:rPr lang="hy-AM" sz="1800" b="1" dirty="0">
                <a:latin typeface="Sylfaen" panose="010A0502050306030303" pitchFamily="18" charset="0"/>
              </a:rPr>
              <a:t>,</a:t>
            </a:r>
            <a:r>
              <a:rPr lang="en-US" sz="1800" b="1" dirty="0">
                <a:latin typeface="Sylfaen" panose="010A0502050306030303" pitchFamily="18" charset="0"/>
              </a:rPr>
              <a:t>5%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b="1" dirty="0">
                <a:latin typeface="Sylfaen" panose="010A0502050306030303" pitchFamily="18" charset="0"/>
              </a:rPr>
              <a:t>-ը</a:t>
            </a:r>
            <a:r>
              <a:rPr lang="hy-AM" sz="1800" dirty="0">
                <a:latin typeface="Sylfaen" panose="010A0502050306030303" pitchFamily="18" charset="0"/>
              </a:rPr>
              <a:t> </a:t>
            </a:r>
            <a:r>
              <a:rPr lang="en-US" sz="1800" dirty="0">
                <a:latin typeface="Sylfaen" panose="010A0502050306030303" pitchFamily="18" charset="0"/>
              </a:rPr>
              <a:t>(183 </a:t>
            </a:r>
            <a:r>
              <a:rPr lang="hy-AM" sz="1800" dirty="0">
                <a:latin typeface="Sylfaen" panose="010A0502050306030303" pitchFamily="18" charset="0"/>
              </a:rPr>
              <a:t>ակտիվ բաղադրիչ</a:t>
            </a:r>
            <a:r>
              <a:rPr lang="en-US" sz="1800" dirty="0">
                <a:latin typeface="Sylfaen" panose="010A0502050306030303" pitchFamily="18" charset="0"/>
              </a:rPr>
              <a:t>)։ </a:t>
            </a:r>
            <a:r>
              <a:rPr lang="en-US" sz="1800" dirty="0" err="1">
                <a:latin typeface="Sylfaen" panose="010A0502050306030303" pitchFamily="18" charset="0"/>
              </a:rPr>
              <a:t>Սա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նշանակում</a:t>
            </a:r>
            <a:r>
              <a:rPr lang="en-US" sz="1800" dirty="0">
                <a:latin typeface="Sylfaen" panose="010A0502050306030303" pitchFamily="18" charset="0"/>
              </a:rPr>
              <a:t> է, </a:t>
            </a:r>
            <a:r>
              <a:rPr lang="en-US" sz="1800" dirty="0" err="1">
                <a:latin typeface="Sylfaen" panose="010A0502050306030303" pitchFamily="18" charset="0"/>
              </a:rPr>
              <a:t>որ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մշակաբույսերի </a:t>
            </a:r>
            <a:r>
              <a:rPr lang="en-US" sz="1800" dirty="0" err="1">
                <a:latin typeface="Sylfaen" panose="010A0502050306030303" pitchFamily="18" charset="0"/>
              </a:rPr>
              <a:t>այս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խումբն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ամենաշատն</a:t>
            </a:r>
            <a:r>
              <a:rPr lang="en-US" sz="1800" dirty="0">
                <a:latin typeface="Sylfaen" panose="010A0502050306030303" pitchFamily="18" charset="0"/>
              </a:rPr>
              <a:t> է </a:t>
            </a:r>
            <a:r>
              <a:rPr lang="en-US" sz="1800" dirty="0" err="1">
                <a:latin typeface="Sylfaen" panose="010A0502050306030303" pitchFamily="18" charset="0"/>
              </a:rPr>
              <a:t>ենթարկվում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թունաքիմիկատներով </a:t>
            </a:r>
            <a:r>
              <a:rPr lang="en-US" sz="1800" dirty="0" err="1">
                <a:latin typeface="Sylfaen" panose="010A0502050306030303" pitchFamily="18" charset="0"/>
              </a:rPr>
              <a:t>մշակման</a:t>
            </a:r>
            <a:r>
              <a:rPr lang="en-US" sz="1800" dirty="0">
                <a:latin typeface="Sylfaen" panose="010A0502050306030303" pitchFamily="18" charset="0"/>
              </a:rPr>
              <a:t>։</a:t>
            </a:r>
          </a:p>
          <a:p>
            <a:pPr lvl="0"/>
            <a:r>
              <a:rPr lang="hy-AM" sz="1800" b="1" dirty="0">
                <a:latin typeface="Sylfaen" panose="010A0502050306030303" pitchFamily="18" charset="0"/>
              </a:rPr>
              <a:t>Լոբազգի մշակաբույսեր </a:t>
            </a:r>
            <a:r>
              <a:rPr lang="en-US" sz="1800" b="1" dirty="0">
                <a:latin typeface="Sylfaen" panose="010A0502050306030303" pitchFamily="18" charset="0"/>
              </a:rPr>
              <a:t>(</a:t>
            </a:r>
            <a:r>
              <a:rPr lang="hy-AM" sz="1800" b="1" dirty="0">
                <a:latin typeface="Sylfaen" panose="010A0502050306030303" pitchFamily="18" charset="0"/>
              </a:rPr>
              <a:t>2,5</a:t>
            </a:r>
            <a:r>
              <a:rPr lang="en-US" sz="1800" b="1" dirty="0">
                <a:latin typeface="Sylfaen" panose="010A0502050306030303" pitchFamily="18" charset="0"/>
              </a:rPr>
              <a:t>%)</a:t>
            </a:r>
            <a:endParaRPr lang="en-US" sz="1800" dirty="0">
              <a:latin typeface="Sylfaen" panose="010A0502050306030303" pitchFamily="18" charset="0"/>
            </a:endParaRPr>
          </a:p>
          <a:p>
            <a:pPr lvl="0"/>
            <a:r>
              <a:rPr lang="en-US" sz="1800" b="1" dirty="0" err="1">
                <a:latin typeface="Sylfaen" panose="010A0502050306030303" pitchFamily="18" charset="0"/>
              </a:rPr>
              <a:t>Պտղատու</a:t>
            </a:r>
            <a:r>
              <a:rPr lang="en-US" sz="1800" b="1" dirty="0">
                <a:latin typeface="Sylfaen" panose="010A0502050306030303" pitchFamily="18" charset="0"/>
              </a:rPr>
              <a:t> և </a:t>
            </a:r>
            <a:r>
              <a:rPr lang="en-US" sz="1800" b="1" dirty="0" err="1">
                <a:latin typeface="Sylfaen" panose="010A0502050306030303" pitchFamily="18" charset="0"/>
              </a:rPr>
              <a:t>հատապտղատու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hy-AM" sz="1800" b="1" dirty="0">
                <a:latin typeface="Sylfaen" panose="010A0502050306030303" pitchFamily="18" charset="0"/>
              </a:rPr>
              <a:t>մշակաբույսեր</a:t>
            </a:r>
            <a:r>
              <a:rPr lang="en-US" sz="1800" b="1" dirty="0">
                <a:latin typeface="Sylfaen" panose="010A0502050306030303" pitchFamily="18" charset="0"/>
              </a:rPr>
              <a:t>: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Այս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երկու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խմբեր</a:t>
            </a:r>
            <a:r>
              <a:rPr lang="hy-AM" sz="1800" dirty="0">
                <a:latin typeface="Sylfaen" panose="010A0502050306030303" pitchFamily="18" charset="0"/>
              </a:rPr>
              <a:t>ի համար օգտագործվող ակտիվ բաղադրիչները </a:t>
            </a:r>
            <a:r>
              <a:rPr lang="en-US" sz="1800" dirty="0" err="1">
                <a:latin typeface="Sylfaen" panose="010A0502050306030303" pitchFamily="18" charset="0"/>
              </a:rPr>
              <a:t>միասին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կազմում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են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ընդհանուրի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b="1" dirty="0">
                <a:latin typeface="Sylfaen" panose="010A0502050306030303" pitchFamily="18" charset="0"/>
              </a:rPr>
              <a:t>30</a:t>
            </a:r>
            <a:r>
              <a:rPr lang="hy-AM" sz="1800" b="1" dirty="0">
                <a:latin typeface="Sylfaen" panose="010A0502050306030303" pitchFamily="18" charset="0"/>
              </a:rPr>
              <a:t>,</a:t>
            </a:r>
            <a:r>
              <a:rPr lang="en-US" sz="1800" b="1" dirty="0">
                <a:latin typeface="Sylfaen" panose="010A0502050306030303" pitchFamily="18" charset="0"/>
              </a:rPr>
              <a:t>7%-ը</a:t>
            </a:r>
            <a:r>
              <a:rPr lang="en-US" sz="1800" dirty="0">
                <a:latin typeface="Sylfaen" panose="010A0502050306030303" pitchFamily="18" charset="0"/>
              </a:rPr>
              <a:t> (</a:t>
            </a:r>
            <a:r>
              <a:rPr lang="hy-AM" sz="1800" dirty="0">
                <a:latin typeface="Sylfaen" panose="010A0502050306030303" pitchFamily="18" charset="0"/>
              </a:rPr>
              <a:t>մրգատուներ/</a:t>
            </a:r>
            <a:r>
              <a:rPr lang="en-US" sz="1800" dirty="0" err="1">
                <a:latin typeface="Sylfaen" panose="010A0502050306030303" pitchFamily="18" charset="0"/>
              </a:rPr>
              <a:t>պտղատուներ</a:t>
            </a:r>
            <a:r>
              <a:rPr lang="en-US" sz="1800" dirty="0">
                <a:latin typeface="Sylfaen" panose="010A0502050306030303" pitchFamily="18" charset="0"/>
              </a:rPr>
              <a:t>՝ 17</a:t>
            </a:r>
            <a:r>
              <a:rPr lang="hy-AM" sz="1800" dirty="0">
                <a:latin typeface="Sylfaen" panose="010A0502050306030303" pitchFamily="18" charset="0"/>
              </a:rPr>
              <a:t>,</a:t>
            </a:r>
            <a:r>
              <a:rPr lang="en-US" sz="1800" dirty="0">
                <a:latin typeface="Sylfaen" panose="010A0502050306030303" pitchFamily="18" charset="0"/>
              </a:rPr>
              <a:t>5%, </a:t>
            </a:r>
            <a:r>
              <a:rPr lang="en-US" sz="1800" dirty="0" err="1">
                <a:latin typeface="Sylfaen" panose="010A0502050306030303" pitchFamily="18" charset="0"/>
              </a:rPr>
              <a:t>հատապտղատուներ</a:t>
            </a:r>
            <a:r>
              <a:rPr lang="en-US" sz="1800" dirty="0">
                <a:latin typeface="Sylfaen" panose="010A0502050306030303" pitchFamily="18" charset="0"/>
              </a:rPr>
              <a:t>՝ 13</a:t>
            </a:r>
            <a:r>
              <a:rPr lang="hy-AM" sz="1800" dirty="0">
                <a:latin typeface="Sylfaen" panose="010A0502050306030303" pitchFamily="18" charset="0"/>
              </a:rPr>
              <a:t>,</a:t>
            </a:r>
            <a:r>
              <a:rPr lang="en-US" sz="1800" dirty="0">
                <a:latin typeface="Sylfaen" panose="010A0502050306030303" pitchFamily="18" charset="0"/>
              </a:rPr>
              <a:t>2%)՝ </a:t>
            </a:r>
            <a:r>
              <a:rPr lang="en-US" sz="1800" dirty="0" err="1">
                <a:latin typeface="Sylfaen" panose="010A0502050306030303" pitchFamily="18" charset="0"/>
              </a:rPr>
              <a:t>զբաղեցնելով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երկրորդ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տեղը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en-US" sz="1800" dirty="0" err="1">
                <a:latin typeface="Sylfaen" panose="010A0502050306030303" pitchFamily="18" charset="0"/>
              </a:rPr>
              <a:t>բանջար</a:t>
            </a:r>
            <a:r>
              <a:rPr lang="hy-AM" sz="1800" dirty="0">
                <a:latin typeface="Sylfaen" panose="010A0502050306030303" pitchFamily="18" charset="0"/>
              </a:rPr>
              <a:t>աբոստանային մշակաբույսերից հետո</a:t>
            </a:r>
            <a:r>
              <a:rPr lang="en-US" sz="1800" dirty="0">
                <a:latin typeface="Sylfaen" panose="010A0502050306030303" pitchFamily="18" charset="0"/>
              </a:rPr>
              <a:t>։ </a:t>
            </a:r>
            <a:r>
              <a:rPr lang="hy-AM" sz="1800" dirty="0">
                <a:latin typeface="Sylfaen" panose="010A0502050306030303" pitchFamily="18" charset="0"/>
              </a:rPr>
              <a:t>Սա վկայում է այգեգործությունում իրականացվող քիմիական կամ կենսաբանական պայքարի ինտենսիվության մասին։</a:t>
            </a:r>
            <a:endParaRPr lang="en-US" sz="1800" dirty="0">
              <a:latin typeface="Sylfaen" panose="010A0502050306030303" pitchFamily="18" charset="0"/>
            </a:endParaRPr>
          </a:p>
          <a:p>
            <a:pPr lvl="0"/>
            <a:r>
              <a:rPr lang="hy-AM" sz="1800" b="1" dirty="0">
                <a:latin typeface="Sylfaen" panose="010A0502050306030303" pitchFamily="18" charset="0"/>
              </a:rPr>
              <a:t>Հացահատիկային մշակաբույսեր</a:t>
            </a:r>
            <a:r>
              <a:rPr lang="hy-AM" sz="1800" dirty="0">
                <a:latin typeface="Sylfaen" panose="010A0502050306030303" pitchFamily="18" charset="0"/>
              </a:rPr>
              <a:t>։ Չնայած հացահատիկի մեծ ցանքատարածություններին, </a:t>
            </a:r>
            <a:r>
              <a:rPr lang="hy-AM" sz="1800" b="1" dirty="0">
                <a:latin typeface="Sylfaen" panose="010A0502050306030303" pitchFamily="18" charset="0"/>
              </a:rPr>
              <a:t>ակտիվ բաղադրիչների </a:t>
            </a:r>
            <a:r>
              <a:rPr lang="hy-AM" sz="1800" dirty="0">
                <a:latin typeface="Sylfaen" panose="010A0502050306030303" pitchFamily="18" charset="0"/>
              </a:rPr>
              <a:t>կիրառությունը (7%) զգալիորեն զիջում է բանջարաբոստանային մշակաբույսերի համար օգտագործվող ակտիվ բաղադրիչների կիրառությանը։</a:t>
            </a:r>
            <a:endParaRPr lang="en-US" sz="1800" dirty="0">
              <a:latin typeface="Sylfaen" panose="010A0502050306030303" pitchFamily="18" charset="0"/>
            </a:endParaRPr>
          </a:p>
          <a:p>
            <a:pPr lvl="0"/>
            <a:r>
              <a:rPr lang="hy-AM" sz="1800" b="1" dirty="0">
                <a:latin typeface="Sylfaen" panose="010A0502050306030303" pitchFamily="18" charset="0"/>
              </a:rPr>
              <a:t>Կերային մշակաբույսեր (6,1%) և տեխնիկական մշակաբույսեր (3,6%)</a:t>
            </a:r>
            <a:r>
              <a:rPr lang="hy-AM" sz="1800" dirty="0">
                <a:latin typeface="Sylfaen" panose="010A0502050306030303" pitchFamily="18" charset="0"/>
              </a:rPr>
              <a:t>: Այս խմբերում ակտիվ բաղադրիչների օգտագործումը չափավոր է։</a:t>
            </a:r>
            <a:endParaRPr lang="en-US" sz="18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204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4572000" cy="563562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28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867400"/>
          </a:xfrm>
          <a:solidFill>
            <a:srgbClr val="E0E3FC"/>
          </a:solidFill>
        </p:spPr>
        <p:txBody>
          <a:bodyPr>
            <a:normAutofit fontScale="47500" lnSpcReduction="20000"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hy-AM" sz="3600" b="1" dirty="0">
                <a:latin typeface="Sylfaen" panose="010A0502050306030303" pitchFamily="18" charset="0"/>
              </a:rPr>
              <a:t>Լայն</a:t>
            </a:r>
            <a:r>
              <a:rPr lang="en-US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 err="1">
                <a:latin typeface="Sylfaen" panose="010A0502050306030303" pitchFamily="18" charset="0"/>
              </a:rPr>
              <a:t>կիրառություն</a:t>
            </a:r>
            <a:r>
              <a:rPr lang="en-US" sz="3600" b="1" dirty="0">
                <a:latin typeface="Sylfaen" panose="010A0502050306030303" pitchFamily="18" charset="0"/>
              </a:rPr>
              <a:t> (10 % - </a:t>
            </a:r>
            <a:r>
              <a:rPr lang="en-US" sz="3600" b="1" dirty="0" err="1">
                <a:latin typeface="Sylfaen" panose="010A0502050306030303" pitchFamily="18" charset="0"/>
              </a:rPr>
              <a:t>ից</a:t>
            </a:r>
            <a:r>
              <a:rPr lang="en-US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 err="1">
                <a:latin typeface="Sylfaen" panose="010A0502050306030303" pitchFamily="18" charset="0"/>
              </a:rPr>
              <a:t>ավելի</a:t>
            </a:r>
            <a:r>
              <a:rPr lang="en-US" sz="3600" b="1" dirty="0">
                <a:latin typeface="Sylfaen" panose="010A0502050306030303" pitchFamily="18" charset="0"/>
              </a:rPr>
              <a:t>).</a:t>
            </a:r>
            <a:endParaRPr lang="en-US" sz="3600" dirty="0">
              <a:latin typeface="Sylfaen" panose="010A0502050306030303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Բանջարաբոստանային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(41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5%)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Պտղատու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(17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5%)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Հատապտղատու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(13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2%)</a:t>
            </a:r>
            <a:endParaRPr lang="hy-AM" sz="3600" dirty="0">
              <a:latin typeface="Sylfaen" panose="010A0502050306030303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3600" dirty="0">
              <a:latin typeface="Sylfaen" panose="010A0502050306030303" pitchFamily="18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hy-AM" sz="3600" b="1" dirty="0">
                <a:latin typeface="Sylfaen" panose="010A0502050306030303" pitchFamily="18" charset="0"/>
              </a:rPr>
              <a:t>Չափավոր</a:t>
            </a:r>
            <a:r>
              <a:rPr lang="en-US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 err="1">
                <a:latin typeface="Sylfaen" panose="010A0502050306030303" pitchFamily="18" charset="0"/>
              </a:rPr>
              <a:t>կիրառություն</a:t>
            </a:r>
            <a:r>
              <a:rPr lang="en-US" sz="3600" b="1" dirty="0">
                <a:latin typeface="Sylfaen" panose="010A0502050306030303" pitchFamily="18" charset="0"/>
              </a:rPr>
              <a:t> (5% - 10%).</a:t>
            </a:r>
            <a:endParaRPr lang="en-US" sz="3600" dirty="0">
              <a:latin typeface="Sylfaen" panose="010A0502050306030303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Հացահատիկային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(7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0%)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Կերային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(6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1%)</a:t>
            </a:r>
            <a:endParaRPr lang="hy-AM" sz="3600" dirty="0">
              <a:latin typeface="Sylfaen" panose="010A0502050306030303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3600" dirty="0">
              <a:latin typeface="Sylfaen" panose="010A0502050306030303" pitchFamily="18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hy-AM" sz="3600" b="1" dirty="0">
                <a:latin typeface="Sylfaen" panose="010A0502050306030303" pitchFamily="18" charset="0"/>
              </a:rPr>
              <a:t>Փոքր չափով</a:t>
            </a:r>
            <a:r>
              <a:rPr lang="en-US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 err="1">
                <a:latin typeface="Sylfaen" panose="010A0502050306030303" pitchFamily="18" charset="0"/>
              </a:rPr>
              <a:t>կիրառություն</a:t>
            </a:r>
            <a:r>
              <a:rPr lang="en-US" sz="3600" b="1" dirty="0">
                <a:latin typeface="Sylfaen" panose="010A0502050306030303" pitchFamily="18" charset="0"/>
              </a:rPr>
              <a:t> (5% - </a:t>
            </a:r>
            <a:r>
              <a:rPr lang="en-US" sz="3600" b="1" dirty="0" err="1">
                <a:latin typeface="Sylfaen" panose="010A0502050306030303" pitchFamily="18" charset="0"/>
              </a:rPr>
              <a:t>ից</a:t>
            </a:r>
            <a:r>
              <a:rPr lang="en-US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 err="1">
                <a:latin typeface="Sylfaen" panose="010A0502050306030303" pitchFamily="18" charset="0"/>
              </a:rPr>
              <a:t>պակաս</a:t>
            </a:r>
            <a:r>
              <a:rPr lang="en-US" sz="3600" b="1" dirty="0">
                <a:latin typeface="Sylfaen" panose="010A0502050306030303" pitchFamily="18" charset="0"/>
              </a:rPr>
              <a:t>).</a:t>
            </a:r>
            <a:endParaRPr lang="en-US" sz="3600" dirty="0">
              <a:latin typeface="Sylfaen" panose="010A0502050306030303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Տեխնիկական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(3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6%)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Յուղատու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</a:t>
            </a:r>
            <a:r>
              <a:rPr lang="en-US" sz="3600" dirty="0">
                <a:latin typeface="Sylfaen" panose="010A0502050306030303" pitchFamily="18" charset="0"/>
              </a:rPr>
              <a:t> (3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2%)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Դեկորատիվ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բույսեր</a:t>
            </a:r>
            <a:r>
              <a:rPr lang="en-US" sz="3600" dirty="0">
                <a:latin typeface="Sylfaen" panose="010A0502050306030303" pitchFamily="18" charset="0"/>
              </a:rPr>
              <a:t> և </a:t>
            </a:r>
            <a:r>
              <a:rPr lang="en-US" sz="3600" dirty="0" err="1">
                <a:latin typeface="Sylfaen" panose="010A0502050306030303" pitchFamily="18" charset="0"/>
              </a:rPr>
              <a:t>ծաղիկներ</a:t>
            </a:r>
            <a:r>
              <a:rPr lang="en-US" sz="3600" dirty="0">
                <a:latin typeface="Sylfaen" panose="010A0502050306030303" pitchFamily="18" charset="0"/>
              </a:rPr>
              <a:t> (2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9%)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Լոբազգիներ</a:t>
            </a:r>
            <a:r>
              <a:rPr lang="en-US" sz="3600" dirty="0">
                <a:latin typeface="Sylfaen" panose="010A0502050306030303" pitchFamily="18" charset="0"/>
              </a:rPr>
              <a:t> և </a:t>
            </a:r>
            <a:r>
              <a:rPr lang="hy-AM" sz="3600" dirty="0">
                <a:latin typeface="Sylfaen" panose="010A0502050306030303" pitchFamily="18" charset="0"/>
              </a:rPr>
              <a:t>պ</a:t>
            </a:r>
            <a:r>
              <a:rPr lang="en-US" sz="3600" dirty="0" err="1">
                <a:latin typeface="Sylfaen" panose="010A0502050306030303" pitchFamily="18" charset="0"/>
              </a:rPr>
              <a:t>ահեստ</a:t>
            </a:r>
            <a:r>
              <a:rPr lang="hy-AM" sz="3600" dirty="0">
                <a:latin typeface="Sylfaen" panose="010A0502050306030303" pitchFamily="18" charset="0"/>
              </a:rPr>
              <a:t>ներ</a:t>
            </a:r>
            <a:r>
              <a:rPr lang="en-US" sz="3600" dirty="0">
                <a:latin typeface="Sylfaen" panose="010A0502050306030303" pitchFamily="18" charset="0"/>
              </a:rPr>
              <a:t> (</a:t>
            </a:r>
            <a:r>
              <a:rPr lang="en-US" sz="3600" dirty="0" err="1">
                <a:latin typeface="Sylfaen" panose="010A0502050306030303" pitchFamily="18" charset="0"/>
              </a:rPr>
              <a:t>յուրաքանչյուրը</a:t>
            </a:r>
            <a:r>
              <a:rPr lang="en-US" sz="3600" dirty="0">
                <a:latin typeface="Sylfaen" panose="010A0502050306030303" pitchFamily="18" charset="0"/>
              </a:rPr>
              <a:t>՝ 2</a:t>
            </a:r>
            <a:r>
              <a:rPr lang="hy-AM" sz="3600" dirty="0">
                <a:latin typeface="Sylfaen" panose="010A0502050306030303" pitchFamily="18" charset="0"/>
              </a:rPr>
              <a:t>,</a:t>
            </a:r>
            <a:r>
              <a:rPr lang="en-US" sz="3600" dirty="0">
                <a:latin typeface="Sylfaen" panose="010A0502050306030303" pitchFamily="18" charset="0"/>
              </a:rPr>
              <a:t>5%)</a:t>
            </a:r>
            <a:endParaRPr lang="hy-AM" sz="3600" dirty="0">
              <a:latin typeface="Sylfaen" panose="010A0502050306030303" pitchFamily="18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3600" dirty="0">
              <a:latin typeface="Sylfaen" panose="010A0502050306030303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dirty="0" err="1">
                <a:latin typeface="Sylfaen" panose="010A0502050306030303" pitchFamily="18" charset="0"/>
              </a:rPr>
              <a:t>Ակտիվ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hy-AM" sz="3600" dirty="0">
                <a:latin typeface="Sylfaen" panose="010A0502050306030303" pitchFamily="18" charset="0"/>
              </a:rPr>
              <a:t>բաղադրիչների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ավելի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քան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72%-ը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բաժին</a:t>
            </a:r>
            <a:r>
              <a:rPr lang="en-US" sz="3600" dirty="0">
                <a:latin typeface="Sylfaen" panose="010A0502050306030303" pitchFamily="18" charset="0"/>
              </a:rPr>
              <a:t> է </a:t>
            </a:r>
            <a:r>
              <a:rPr lang="en-US" sz="3600" dirty="0" err="1">
                <a:latin typeface="Sylfaen" panose="010A0502050306030303" pitchFamily="18" charset="0"/>
              </a:rPr>
              <a:t>ընկնում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թարմ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hy-AM" sz="3600" dirty="0">
                <a:latin typeface="Sylfaen" panose="010A0502050306030303" pitchFamily="18" charset="0"/>
              </a:rPr>
              <a:t>վիճակում </a:t>
            </a:r>
            <a:r>
              <a:rPr lang="en-US" sz="3600" dirty="0" err="1">
                <a:latin typeface="Sylfaen" panose="010A0502050306030303" pitchFamily="18" charset="0"/>
              </a:rPr>
              <a:t>սպառվող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սննդամթերք</a:t>
            </a:r>
            <a:r>
              <a:rPr lang="hy-AM" sz="3600" dirty="0">
                <a:latin typeface="Sylfaen" panose="010A0502050306030303" pitchFamily="18" charset="0"/>
              </a:rPr>
              <a:t>ներ</a:t>
            </a:r>
            <a:r>
              <a:rPr lang="en-US" sz="3600" dirty="0" err="1">
                <a:latin typeface="Sylfaen" panose="010A0502050306030303" pitchFamily="18" charset="0"/>
              </a:rPr>
              <a:t>ին</a:t>
            </a:r>
            <a:r>
              <a:rPr lang="en-US" sz="3600" dirty="0">
                <a:latin typeface="Sylfaen" panose="010A0502050306030303" pitchFamily="18" charset="0"/>
              </a:rPr>
              <a:t> (</a:t>
            </a:r>
            <a:r>
              <a:rPr lang="en-US" sz="3600" dirty="0" err="1">
                <a:latin typeface="Sylfaen" panose="010A0502050306030303" pitchFamily="18" charset="0"/>
              </a:rPr>
              <a:t>բանջարեղեն</a:t>
            </a:r>
            <a:r>
              <a:rPr lang="en-US" sz="3600" dirty="0">
                <a:latin typeface="Sylfaen" panose="010A0502050306030303" pitchFamily="18" charset="0"/>
              </a:rPr>
              <a:t>, </a:t>
            </a:r>
            <a:r>
              <a:rPr lang="en-US" sz="3600" dirty="0" err="1">
                <a:latin typeface="Sylfaen" panose="010A0502050306030303" pitchFamily="18" charset="0"/>
              </a:rPr>
              <a:t>մրգեր</a:t>
            </a:r>
            <a:r>
              <a:rPr lang="en-US" sz="3600" dirty="0">
                <a:latin typeface="Sylfaen" panose="010A0502050306030303" pitchFamily="18" charset="0"/>
              </a:rPr>
              <a:t>, </a:t>
            </a:r>
            <a:r>
              <a:rPr lang="en-US" sz="3600" dirty="0" err="1">
                <a:latin typeface="Sylfaen" panose="010A0502050306030303" pitchFamily="18" charset="0"/>
              </a:rPr>
              <a:t>հատապտուղներ</a:t>
            </a:r>
            <a:r>
              <a:rPr lang="en-US" sz="3600" dirty="0">
                <a:latin typeface="Sylfaen" panose="010A0502050306030303" pitchFamily="18" charset="0"/>
              </a:rPr>
              <a:t>)։ Ի </a:t>
            </a:r>
            <a:r>
              <a:rPr lang="en-US" sz="3600" dirty="0" err="1">
                <a:latin typeface="Sylfaen" panose="010A0502050306030303" pitchFamily="18" charset="0"/>
              </a:rPr>
              <a:t>հակադրություն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դրան</a:t>
            </a:r>
            <a:r>
              <a:rPr lang="en-US" sz="3600" dirty="0">
                <a:latin typeface="Sylfaen" panose="010A0502050306030303" pitchFamily="18" charset="0"/>
              </a:rPr>
              <a:t>, </a:t>
            </a:r>
            <a:r>
              <a:rPr lang="en-US" sz="3600" dirty="0" err="1">
                <a:latin typeface="Sylfaen" panose="010A0502050306030303" pitchFamily="18" charset="0"/>
              </a:rPr>
              <a:t>հացահատիկային</a:t>
            </a:r>
            <a:r>
              <a:rPr lang="en-US" sz="3600" dirty="0">
                <a:latin typeface="Sylfaen" panose="010A0502050306030303" pitchFamily="18" charset="0"/>
              </a:rPr>
              <a:t> և </a:t>
            </a:r>
            <a:r>
              <a:rPr lang="en-US" sz="3600" dirty="0" err="1">
                <a:latin typeface="Sylfaen" panose="010A0502050306030303" pitchFamily="18" charset="0"/>
              </a:rPr>
              <a:t>տեխնիկական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մշակաբույսերը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պահանջում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են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զգալիորեն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ավելի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en-US" sz="3600" dirty="0" err="1">
                <a:latin typeface="Sylfaen" panose="010A0502050306030303" pitchFamily="18" charset="0"/>
              </a:rPr>
              <a:t>քիչ</a:t>
            </a:r>
            <a:r>
              <a:rPr lang="en-US" sz="3600" dirty="0">
                <a:latin typeface="Sylfaen" panose="010A0502050306030303" pitchFamily="18" charset="0"/>
              </a:rPr>
              <a:t> </a:t>
            </a:r>
            <a:r>
              <a:rPr lang="hy-AM" sz="3600" dirty="0">
                <a:latin typeface="Sylfaen" panose="010A0502050306030303" pitchFamily="18" charset="0"/>
              </a:rPr>
              <a:t>թվով </a:t>
            </a:r>
            <a:r>
              <a:rPr lang="hy-AM" sz="3600" b="1" dirty="0">
                <a:latin typeface="Sylfaen" panose="010A0502050306030303" pitchFamily="18" charset="0"/>
              </a:rPr>
              <a:t>ակտիվ բաղադրիչների </a:t>
            </a:r>
            <a:r>
              <a:rPr lang="hy-AM" sz="3600" dirty="0">
                <a:latin typeface="Sylfaen" panose="010A0502050306030303" pitchFamily="18" charset="0"/>
              </a:rPr>
              <a:t>կիրառություն</a:t>
            </a:r>
            <a:r>
              <a:rPr lang="en-US" sz="3600" dirty="0">
                <a:latin typeface="Sylfaen" panose="010A0502050306030303" pitchFamily="18" charset="0"/>
              </a:rPr>
              <a:t>։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07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y-AM" sz="2000" b="1" dirty="0">
                <a:solidFill>
                  <a:srgbClr val="7030A0"/>
                </a:solidFill>
                <a:effectLst/>
                <a:latin typeface="Sylfaen" panose="010A0502050306030303" pitchFamily="18" charset="0"/>
              </a:rPr>
              <a:t>2023-2025 թթ․-ին ՀՀ-ում թունաքիմիկատներով թունավորման դեպքերն ըստ տարիքային խմբերի, սեռերի և մահացության դեպքերը</a:t>
            </a:r>
            <a:endParaRPr lang="en-US" sz="2000" b="1" dirty="0">
              <a:solidFill>
                <a:srgbClr val="7030A0"/>
              </a:solidFill>
              <a:effectLst/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12"/>
          <p:cNvGraphicFramePr/>
          <p:nvPr>
            <p:extLst>
              <p:ext uri="{D42A27DB-BD31-4B8C-83A1-F6EECF244321}">
                <p14:modId xmlns:p14="http://schemas.microsoft.com/office/powerpoint/2010/main" val="3064353684"/>
              </p:ext>
            </p:extLst>
          </p:nvPr>
        </p:nvGraphicFramePr>
        <p:xfrm>
          <a:off x="533400" y="1219200"/>
          <a:ext cx="8458200" cy="53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9232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y-AM" sz="2800" dirty="0">
                <a:latin typeface="Sylfaen" panose="010A0502050306030303" pitchFamily="18" charset="0"/>
              </a:rPr>
              <a:t>2023-2025 թթ․-ին ՀՀ-ում թունաքիմիկատներով թունավորման դեպքերն ըստ մարզերի</a:t>
            </a:r>
            <a:endParaRPr lang="en-US" sz="2800" dirty="0"/>
          </a:p>
        </p:txBody>
      </p:sp>
      <p:graphicFrame>
        <p:nvGraphicFramePr>
          <p:cNvPr id="4" name="Диаграмма 13"/>
          <p:cNvGraphicFramePr/>
          <p:nvPr>
            <p:extLst>
              <p:ext uri="{D42A27DB-BD31-4B8C-83A1-F6EECF244321}">
                <p14:modId xmlns:p14="http://schemas.microsoft.com/office/powerpoint/2010/main" val="3498898975"/>
              </p:ext>
            </p:extLst>
          </p:nvPr>
        </p:nvGraphicFramePr>
        <p:xfrm>
          <a:off x="304800" y="1600200"/>
          <a:ext cx="8534399" cy="4805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527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2594</Words>
  <Application>Microsoft Office PowerPoint</Application>
  <PresentationFormat>Экран (4:3)</PresentationFormat>
  <Paragraphs>233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Sylfaen</vt:lpstr>
      <vt:lpstr>Times New Roman</vt:lpstr>
      <vt:lpstr>Office Theme</vt:lpstr>
      <vt:lpstr>ԲԱՐՁՐ ՎՏԱՆԳԱՎՈՐՈՒԹՅԱՆ ԹՈՒՆԱՔԻՄԻԿԱՏՆԵՐԻ  ԻՐԱՎԻՃԱԿԸ ՀՀ-ՈՒՄ </vt:lpstr>
      <vt:lpstr>Ընդհանուր արդյունքներ</vt:lpstr>
      <vt:lpstr>2020-2024 թթ․-ին ՀՀ թունաքիմիկատների ներմուծում ՀՀ և արտահանում   (տ)</vt:lpstr>
      <vt:lpstr>Թունաքիմիկատների իրավիճակը ՀՀ-ում 2020–2024 թթ․-ին </vt:lpstr>
      <vt:lpstr>Թունաքիմիկատների օգտագործումը  ՀՀ-ում 2020-2024 թթ․-ին</vt:lpstr>
      <vt:lpstr>ՀՀ-ում օգտագործված թունաքիմիկատների վերլուծություն</vt:lpstr>
      <vt:lpstr>2023-2025 թթ․-ին ՀՀ -ում օգտագործման համար թույլատրված թունաքիմիկատների անվանացանկում դրանց թվաքանակն՝ ըստ օգտագործման նպատակի </vt:lpstr>
      <vt:lpstr>Վերլուծություն</vt:lpstr>
      <vt:lpstr>2023-2025 թթ․-ին ՀՀ-ում օգտագործման համար թույլատրված թունաքիմիկատների ցանկում 101 ակտիվ բաղադրիչներով ԲՎԹ-ների դասակարգումն՝ ըստ ազդեցության 3 կատեգորիայի և տարբեր կատեգորիաների համակցության</vt:lpstr>
      <vt:lpstr>Վերլուծություն</vt:lpstr>
      <vt:lpstr>Վերլուծություն</vt:lpstr>
      <vt:lpstr>2025 թ․-ին ՀՀ ներկրված թունաքիմիկատների և PAN-ի անվանացանկում ներառված ակտիվ բաղադրիչով թունաքիմիկատների  թվաքանակների  համեմատությունն՝ ըստ տեսակների</vt:lpstr>
      <vt:lpstr>Վերլուծություն</vt:lpstr>
      <vt:lpstr>2025 թ․-ին ՀՀ ներկրված թունաքիմիկատների և PAN-ի անվանացանկում ներառված ակտիվ բաղադրիչով թունաքիմիկատների ծավալների համեմատությունն՝ ըստ հիմնական տեսակների (տ)</vt:lpstr>
      <vt:lpstr>Վերլուծություն</vt:lpstr>
      <vt:lpstr>Թունաքիմիկատների քանակների և ծավալների համադրված վերլուծություն</vt:lpstr>
      <vt:lpstr>2022-2025 թթ․-ին Հայաստանի կողմից PAN-ի անվանացակում ներառված թունաքիմիկատների ներկրման թույլտվություն ստացած երկրների ցանկը </vt:lpstr>
      <vt:lpstr>Հայաստանի կողմից PAN-ի անվանացակում ներառված թունաքիմիկատների ներկրման թույլտվություն ստացած երկրների ցանկը </vt:lpstr>
      <vt:lpstr>Գյուղատնտեսության ոլորտում ԲՎԹ-ների ակտիվ բաղադրիչների կիրառման բաշխվածությունն ըստ մշակաբույսերի խմբերի</vt:lpstr>
      <vt:lpstr>ՀՀ-ում 2025 թ-ին ակտիվ բաղադրիչների  կիրառման բաշխվածությունն (%)  ըստ մշակաբույսերի տեսակների</vt:lpstr>
      <vt:lpstr>Վերլուծություն</vt:lpstr>
      <vt:lpstr>Վերլուծություն</vt:lpstr>
      <vt:lpstr>2023-2025 թթ․-ին ՀՀ-ում թունաքիմիկատներով թունավորման դեպքերն ըստ տարիքային խմբերի, սեռերի և մահացության դեպքերը</vt:lpstr>
      <vt:lpstr>2023-2025 թթ․-ին ՀՀ-ում թունաքիմիկատներով թունավորման դեպքերն ըստ մարզերի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Heghine</dc:creator>
  <cp:lastModifiedBy>Administrator</cp:lastModifiedBy>
  <cp:revision>43</cp:revision>
  <dcterms:created xsi:type="dcterms:W3CDTF">2006-08-16T00:00:00Z</dcterms:created>
  <dcterms:modified xsi:type="dcterms:W3CDTF">2026-09-29T11:36:28Z</dcterms:modified>
</cp:coreProperties>
</file>