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99" r:id="rId4"/>
    <p:sldId id="257" r:id="rId5"/>
    <p:sldId id="301" r:id="rId6"/>
    <p:sldId id="264" r:id="rId7"/>
    <p:sldId id="266" r:id="rId8"/>
    <p:sldId id="265" r:id="rId9"/>
    <p:sldId id="261" r:id="rId10"/>
    <p:sldId id="262" r:id="rId11"/>
    <p:sldId id="269" r:id="rId12"/>
    <p:sldId id="263" r:id="rId13"/>
    <p:sldId id="259" r:id="rId14"/>
    <p:sldId id="271" r:id="rId15"/>
    <p:sldId id="260" r:id="rId16"/>
    <p:sldId id="270" r:id="rId17"/>
    <p:sldId id="273" r:id="rId18"/>
    <p:sldId id="300" r:id="rId19"/>
    <p:sldId id="272" r:id="rId20"/>
    <p:sldId id="274" r:id="rId21"/>
    <p:sldId id="275" r:id="rId22"/>
    <p:sldId id="289" r:id="rId23"/>
    <p:sldId id="282" r:id="rId24"/>
    <p:sldId id="279" r:id="rId25"/>
    <p:sldId id="281" r:id="rId26"/>
    <p:sldId id="284" r:id="rId27"/>
    <p:sldId id="285" r:id="rId28"/>
    <p:sldId id="283" r:id="rId29"/>
    <p:sldId id="286" r:id="rId30"/>
    <p:sldId id="293" r:id="rId31"/>
    <p:sldId id="276" r:id="rId32"/>
    <p:sldId id="277" r:id="rId33"/>
    <p:sldId id="278" r:id="rId34"/>
    <p:sldId id="280" r:id="rId35"/>
    <p:sldId id="288" r:id="rId36"/>
    <p:sldId id="290" r:id="rId37"/>
    <p:sldId id="287" r:id="rId38"/>
    <p:sldId id="291" r:id="rId39"/>
    <p:sldId id="295" r:id="rId40"/>
    <p:sldId id="297" r:id="rId41"/>
    <p:sldId id="298" r:id="rId42"/>
    <p:sldId id="296" r:id="rId43"/>
    <p:sldId id="302" r:id="rId44"/>
    <p:sldId id="304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E8FF"/>
    <a:srgbClr val="D5FFE3"/>
    <a:srgbClr val="FFEBFF"/>
    <a:srgbClr val="AFFFDF"/>
    <a:srgbClr val="1BDF2E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r>
              <a:rPr lang="hy-AM" sz="1800" dirty="0">
                <a:latin typeface="Sylfaen" panose="010A0502050306030303" pitchFamily="18" charset="0"/>
              </a:rPr>
              <a:t>Ֆոսֆորօրգանական միացությունների օգտագործումը</a:t>
            </a:r>
            <a:endParaRPr lang="en-US" sz="1800" dirty="0">
              <a:latin typeface="Sylfaen" panose="010A0502050306030303" pitchFamily="18" charset="0"/>
            </a:endParaRPr>
          </a:p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r>
              <a:rPr lang="hy-AM" sz="1800" dirty="0">
                <a:latin typeface="Sylfaen" panose="010A0502050306030303" pitchFamily="18" charset="0"/>
              </a:rPr>
              <a:t> 2022-2024 թթ․-ին</a:t>
            </a:r>
            <a:r>
              <a:rPr lang="en-US" sz="1800" dirty="0">
                <a:latin typeface="Sylfaen" panose="010A0502050306030303" pitchFamily="18" charset="0"/>
              </a:rPr>
              <a:t> (</a:t>
            </a:r>
            <a:r>
              <a:rPr lang="hy-AM" sz="1800" dirty="0">
                <a:latin typeface="Sylfaen" panose="010A0502050306030303" pitchFamily="18" charset="0"/>
              </a:rPr>
              <a:t>տ․</a:t>
            </a:r>
            <a:r>
              <a:rPr lang="en-US" sz="1800" dirty="0">
                <a:latin typeface="Sylfaen" panose="010A0502050306030303" pitchFamily="18" charset="0"/>
              </a:rPr>
              <a:t>)</a:t>
            </a:r>
            <a:endParaRPr lang="hy-AM" sz="1800" dirty="0">
              <a:latin typeface="Sylfaen" panose="010A0502050306030303" pitchFamily="18" charset="0"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օգտագործվում է ՀՀ-ում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relaxedIns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144000" tIns="10800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ylfaen" panose="010A050205030603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322</c:v>
                </c:pt>
                <c:pt idx="1">
                  <c:v>598</c:v>
                </c:pt>
                <c:pt idx="2">
                  <c:v>680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A581-44ED-A4B3-FE903759E4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0"/>
        <c:shape val="box"/>
        <c:axId val="864876720"/>
        <c:axId val="864873808"/>
        <c:axId val="0"/>
      </c:bar3DChart>
      <c:catAx>
        <c:axId val="86487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  <c:crossAx val="864873808"/>
        <c:crosses val="autoZero"/>
        <c:auto val="1"/>
        <c:lblAlgn val="ctr"/>
        <c:lblOffset val="100"/>
        <c:noMultiLvlLbl val="0"/>
      </c:catAx>
      <c:valAx>
        <c:axId val="8648738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6487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B9E8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ln>
          <a:solidFill>
            <a:srgbClr val="5B9BD5">
              <a:lumMod val="75000"/>
            </a:srgbClr>
          </a:solidFill>
        </a:ln>
      </c:spPr>
    </c:sideWall>
    <c:backWall>
      <c:thickness val="0"/>
      <c:spPr>
        <a:ln>
          <a:solidFill>
            <a:srgbClr val="5B9BD5">
              <a:lumMod val="75000"/>
            </a:srgbClr>
          </a:solidFill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Քլորպիրիֆոս պարունակող թունաքիմիկատների ծավալը (տ)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4.0650406504065045E-3"/>
                  <c:y val="-1.984126984126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147-471E-AFCB-D87804E68A74}"/>
                </c:ext>
              </c:extLst>
            </c:dLbl>
            <c:dLbl>
              <c:idx val="4"/>
              <c:layout>
                <c:manualLayout>
                  <c:x val="0"/>
                  <c:y val="-2.3809523809523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147-471E-AFCB-D87804E68A74}"/>
                </c:ext>
              </c:extLst>
            </c:dLbl>
            <c:dLbl>
              <c:idx val="5"/>
              <c:layout>
                <c:manualLayout>
                  <c:x val="1.0162601626016185E-2"/>
                  <c:y val="-1.984126984126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147-471E-AFCB-D87804E68A74}"/>
                </c:ext>
              </c:extLst>
            </c:dLbl>
            <c:dLbl>
              <c:idx val="6"/>
              <c:layout>
                <c:manualLayout>
                  <c:x val="4.0650406504065045E-3"/>
                  <c:y val="-2.3809523809523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147-471E-AFCB-D87804E68A74}"/>
                </c:ext>
              </c:extLst>
            </c:dLbl>
            <c:dLbl>
              <c:idx val="7"/>
              <c:layout>
                <c:manualLayout>
                  <c:x val="6.0975609756097563E-3"/>
                  <c:y val="-1.5873015873015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147-471E-AFCB-D87804E68A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60000"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95.8</c:v>
                </c:pt>
                <c:pt idx="1">
                  <c:v>124.4</c:v>
                </c:pt>
                <c:pt idx="2">
                  <c:v>140.6</c:v>
                </c:pt>
                <c:pt idx="3">
                  <c:v>101.3</c:v>
                </c:pt>
                <c:pt idx="4" formatCode="0.0">
                  <c:v>140</c:v>
                </c:pt>
                <c:pt idx="5">
                  <c:v>140.1</c:v>
                </c:pt>
                <c:pt idx="6" formatCode="0.0">
                  <c:v>141</c:v>
                </c:pt>
                <c:pt idx="7">
                  <c:v>141.4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47-471E-AFCB-D87804E68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6437120"/>
        <c:axId val="137200768"/>
        <c:axId val="0"/>
      </c:bar3DChart>
      <c:catAx>
        <c:axId val="136437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7200768"/>
        <c:crosses val="autoZero"/>
        <c:auto val="1"/>
        <c:lblAlgn val="ctr"/>
        <c:lblOffset val="100"/>
        <c:noMultiLvlLbl val="0"/>
      </c:catAx>
      <c:valAx>
        <c:axId val="13720076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36437120"/>
        <c:crosses val="autoZero"/>
        <c:crossBetween val="between"/>
      </c:valAx>
      <c:spPr>
        <a:solidFill>
          <a:srgbClr val="B9E8FF"/>
        </a:solidFill>
        <a:ln>
          <a:solidFill>
            <a:srgbClr val="5B9BD5">
              <a:lumMod val="75000"/>
            </a:srgbClr>
          </a:solidFill>
        </a:ln>
      </c:spPr>
    </c:plotArea>
    <c:plotVisOnly val="1"/>
    <c:dispBlanksAs val="gap"/>
    <c:showDLblsOverMax val="0"/>
  </c:chart>
  <c:txPr>
    <a:bodyPr/>
    <a:lstStyle/>
    <a:p>
      <a:pPr>
        <a:defRPr sz="2400">
          <a:latin typeface="Sylfaen" panose="010A0502050306030303" pitchFamily="18" charset="0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1422670526839886E-2"/>
          <c:y val="4.8574846421272078E-2"/>
          <c:w val="0.8492389680798097"/>
          <c:h val="0.8239411035446643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Երկրների մասնաբաժինը 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A289-4DD5-B948-920CAE09C0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A289-4DD5-B948-920CAE09C03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A289-4DD5-B948-920CAE09C03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A289-4DD5-B948-920CAE09C03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A289-4DD5-B948-920CAE09C03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A289-4DD5-B948-920CAE09C03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A289-4DD5-B948-920CAE09C037}"/>
              </c:ext>
            </c:extLst>
          </c:dPt>
          <c:dLbls>
            <c:dLbl>
              <c:idx val="0"/>
              <c:layout>
                <c:manualLayout>
                  <c:x val="-1.1573162729659641E-3"/>
                  <c:y val="-1.58730158730158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1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26106372120151"/>
                      <c:h val="0.108769841269841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289-4DD5-B948-920CAE09C037}"/>
                </c:ext>
              </c:extLst>
            </c:dLbl>
            <c:dLbl>
              <c:idx val="1"/>
              <c:layout>
                <c:manualLayout>
                  <c:x val="-9.2592592592592587E-3"/>
                  <c:y val="-3.96825396825396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2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289-4DD5-B948-920CAE09C037}"/>
                </c:ext>
              </c:extLst>
            </c:dLbl>
            <c:dLbl>
              <c:idx val="2"/>
              <c:layout>
                <c:manualLayout>
                  <c:x val="0"/>
                  <c:y val="1.19047619047619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3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289-4DD5-B948-920CAE09C03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4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A289-4DD5-B948-920CAE09C03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5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A289-4DD5-B948-920CAE09C037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6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A289-4DD5-B948-920CAE09C037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A289-4DD5-B948-920CAE09C037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Բուլղարիա-Չինաստան</c:v>
                </c:pt>
                <c:pt idx="1">
                  <c:v>Գերմանիա</c:v>
                </c:pt>
                <c:pt idx="2">
                  <c:v>Իսրայել</c:v>
                </c:pt>
                <c:pt idx="3">
                  <c:v>Հնդկաստան</c:v>
                </c:pt>
                <c:pt idx="4">
                  <c:v>Հունգարիա</c:v>
                </c:pt>
                <c:pt idx="5">
                  <c:v>Ուկրաինա</c:v>
                </c:pt>
                <c:pt idx="6">
                  <c:v>Չինաստան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2.4</c:v>
                </c:pt>
                <c:pt idx="1">
                  <c:v>4.3</c:v>
                </c:pt>
                <c:pt idx="2">
                  <c:v>0.4</c:v>
                </c:pt>
                <c:pt idx="3">
                  <c:v>15.2</c:v>
                </c:pt>
                <c:pt idx="4">
                  <c:v>13.1</c:v>
                </c:pt>
                <c:pt idx="5">
                  <c:v>3.9</c:v>
                </c:pt>
                <c:pt idx="6">
                  <c:v>60.9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289-4DD5-B948-920CAE09C03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B9E8FF"/>
    </a:solidFill>
    <a:ln>
      <a:noFill/>
    </a:ln>
    <a:effectLst/>
  </c:spPr>
  <c:txPr>
    <a:bodyPr/>
    <a:lstStyle/>
    <a:p>
      <a:pPr>
        <a:defRPr sz="2000">
          <a:latin typeface="Sylfaen" panose="010A0502050306030303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35353544779759E-2"/>
          <c:y val="2.7751549808113077E-2"/>
          <c:w val="0.95611305451579587"/>
          <c:h val="0.4766199133006025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թունաքիմիկատների թվաքանակը</c:v>
                </c:pt>
              </c:strCache>
            </c:strRef>
          </c:tx>
          <c:spPr>
            <a:ln w="38100" cap="flat" cmpd="dbl" algn="ctr">
              <a:solidFill>
                <a:srgbClr val="5B9BD5">
                  <a:lumMod val="75000"/>
                </a:srgbClr>
              </a:solidFill>
              <a:miter lim="800000"/>
            </a:ln>
            <a:effectLst/>
          </c:spPr>
          <c:marker>
            <c:symbol val="none"/>
          </c:marker>
          <c:dPt>
            <c:idx val="3"/>
            <c:marker>
              <c:symbol val="none"/>
            </c:marker>
            <c:bubble3D val="0"/>
            <c:spPr>
              <a:ln w="38100" cap="flat" cmpd="dbl" algn="ctr">
                <a:solidFill>
                  <a:srgbClr val="5B9BD5">
                    <a:lumMod val="75000"/>
                  </a:srgbClr>
                </a:solidFill>
                <a:prstDash val="solid"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7291-47D4-86DD-C4C9125E11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ylfaen" panose="010A050205030603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քլորպիրիֆոս</c:v>
                </c:pt>
                <c:pt idx="1">
                  <c:v>քլորպիրիֆոս +աբամեկտին</c:v>
                </c:pt>
                <c:pt idx="2">
                  <c:v>քլորպիրիֆոս +բիֆենտրին</c:v>
                </c:pt>
                <c:pt idx="3">
                  <c:v>քլորպիրիֆոս + էմամեկտին բենզոատ</c:v>
                </c:pt>
                <c:pt idx="4">
                  <c:v>քլորպիրիֆոս + պրոֆենոֆոս  </c:v>
                </c:pt>
                <c:pt idx="5">
                  <c:v>քլորպիրիֆոս+ ֆիպրոնիլ</c:v>
                </c:pt>
                <c:pt idx="6">
                  <c:v>քլորպիրիֆոս+ցիպերմետրին</c:v>
                </c:pt>
                <c:pt idx="7">
                  <c:v>ընդամենը 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33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27</c:v>
                </c:pt>
                <c:pt idx="7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91-47D4-86DD-C4C9125E1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11230672"/>
        <c:axId val="1311226512"/>
      </c:lineChart>
      <c:catAx>
        <c:axId val="1311230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  <c:crossAx val="1311226512"/>
        <c:crosses val="autoZero"/>
        <c:auto val="1"/>
        <c:lblAlgn val="ctr"/>
        <c:lblOffset val="100"/>
        <c:noMultiLvlLbl val="0"/>
      </c:catAx>
      <c:valAx>
        <c:axId val="131122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1BDF2E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1230672"/>
        <c:crosses val="autoZero"/>
        <c:crossBetween val="between"/>
      </c:valAx>
      <c:spPr>
        <a:solidFill>
          <a:srgbClr val="AFFFDF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AFFFDF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Արտադրող   կազմակերպու-թյունների թիվը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ylfaen" panose="010A050205030603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Лист1!$A$2:$A$20</c:f>
              <c:strCache>
                <c:ptCount val="19"/>
                <c:pt idx="0">
                  <c:v>ԱՄՆ</c:v>
                </c:pt>
                <c:pt idx="1">
                  <c:v>ԱՎՍՏՐԻԱ </c:v>
                </c:pt>
                <c:pt idx="2">
                  <c:v>ԱՎՍՏՐԻԱ  ՖՐԱՆՍԻԱ ԵԳԻՊՏՈՍ ԱՎՍՏՐԱԼԻԱ ՄԱԼԱԶԻԱ</c:v>
                </c:pt>
                <c:pt idx="3">
                  <c:v>ԲՈՒԼՂԱՐԻԱ</c:v>
                </c:pt>
                <c:pt idx="4">
                  <c:v>ԲՈՒԼՂԱՐԻԱ-ՉԻՆԱՍՏԱՆ</c:v>
                </c:pt>
                <c:pt idx="5">
                  <c:v>ԳԵՐՄԱՆԻԱ</c:v>
                </c:pt>
                <c:pt idx="6">
                  <c:v>ԹՈՒՐՔԻԱ</c:v>
                </c:pt>
                <c:pt idx="7">
                  <c:v>ԻՐԱՆ</c:v>
                </c:pt>
                <c:pt idx="8">
                  <c:v>ԼԵՀԱՍՏԱՆ</c:v>
                </c:pt>
                <c:pt idx="9">
                  <c:v>ՀՆԴԿԱՍՏԱՆ</c:v>
                </c:pt>
                <c:pt idx="10">
                  <c:v>ՀՈՐԴԱՆԱ</c:v>
                </c:pt>
                <c:pt idx="11">
                  <c:v>ՄԱԼԱՅԶԻԱ</c:v>
                </c:pt>
                <c:pt idx="12">
                  <c:v>ՇՎԵՅՑԱՐԻԱ</c:v>
                </c:pt>
                <c:pt idx="13">
                  <c:v>ՇՎԵՅՑԱՐԻԱ ՉԻՆԱՍՏԱՆ ՌՈՒՍԱՍՏԱՆ</c:v>
                </c:pt>
                <c:pt idx="14">
                  <c:v>ՈՒԿՐԱԻՆԱ</c:v>
                </c:pt>
                <c:pt idx="15">
                  <c:v>ՉԻՆԱՍՏԱՆ </c:v>
                </c:pt>
                <c:pt idx="16">
                  <c:v>ՌՈՒՍԱՍՏԱՆ</c:v>
                </c:pt>
                <c:pt idx="17">
                  <c:v>ՌՈՒՍԱՍՏԱՆ-ԲԵԼՈՌՈՒՍԻԱ </c:v>
                </c:pt>
                <c:pt idx="18">
                  <c:v>ՍԱՈՒԴՅԱՆ ԱՐԱԲԻԱ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4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18</c:v>
                </c:pt>
                <c:pt idx="16">
                  <c:v>4</c:v>
                </c:pt>
                <c:pt idx="17">
                  <c:v>1</c:v>
                </c:pt>
                <c:pt idx="18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12-4F8E-822A-11D196F765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451968"/>
        <c:axId val="116490624"/>
      </c:lineChart>
      <c:catAx>
        <c:axId val="11645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  <c:crossAx val="116490624"/>
        <c:crosses val="autoZero"/>
        <c:auto val="1"/>
        <c:lblAlgn val="ctr"/>
        <c:lblOffset val="100"/>
        <c:noMultiLvlLbl val="0"/>
      </c:catAx>
      <c:valAx>
        <c:axId val="1164906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6451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10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2723703654690247E-5"/>
          <c:y val="8.7574966341642524E-3"/>
          <c:w val="0.96642310318146651"/>
          <c:h val="0.6965419607523153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Զտաքաշը տ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C9A-4A34-96AD-E3334A012C54}"/>
              </c:ext>
            </c:extLst>
          </c:dPt>
          <c:dPt>
            <c:idx val="1"/>
            <c:bubble3D val="0"/>
            <c:explosion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C9A-4A34-96AD-E3334A012C5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4C9A-4A34-96AD-E3334A012C5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4C9A-4A34-96AD-E3334A012C5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4C9A-4A34-96AD-E3334A012C5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4C9A-4A34-96AD-E3334A012C54}"/>
              </c:ext>
            </c:extLst>
          </c:dPt>
          <c:dLbls>
            <c:dLbl>
              <c:idx val="0"/>
              <c:layout>
                <c:manualLayout>
                  <c:x val="0"/>
                  <c:y val="-0.1825396825396825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9A-4A34-96AD-E3334A012C54}"/>
                </c:ext>
              </c:extLst>
            </c:dLbl>
            <c:dLbl>
              <c:idx val="1"/>
              <c:layout>
                <c:manualLayout>
                  <c:x val="-4.6296296296297144E-3"/>
                  <c:y val="-0.115079365079365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2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9A-4A34-96AD-E3334A012C54}"/>
                </c:ext>
              </c:extLst>
            </c:dLbl>
            <c:dLbl>
              <c:idx val="2"/>
              <c:layout>
                <c:manualLayout>
                  <c:x val="-1.6975112544026657E-16"/>
                  <c:y val="-7.53968253968253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3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9A-4A34-96AD-E3334A012C54}"/>
                </c:ext>
              </c:extLst>
            </c:dLbl>
            <c:dLbl>
              <c:idx val="3"/>
              <c:layout>
                <c:manualLayout>
                  <c:x val="8.6298533803964156E-3"/>
                  <c:y val="-1.9841269841269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4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8224221002129"/>
                      <c:h val="0.121626984126984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C9A-4A34-96AD-E3334A012C5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5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4C9A-4A34-96AD-E3334A012C54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spc="0" baseline="0">
                      <a:solidFill>
                        <a:schemeClr val="accent6"/>
                      </a:solidFill>
                      <a:latin typeface="Sylfaen" panose="010A05020503060303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4C9A-4A34-96AD-E3334A012C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accent1"/>
                    </a:solidFill>
                    <a:latin typeface="Sylfaen" panose="010A050205030603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ԲՈՒԼՂԱՐԻԱ</c:v>
                </c:pt>
                <c:pt idx="1">
                  <c:v>ԹՈՒՐՔԻԱ</c:v>
                </c:pt>
                <c:pt idx="2">
                  <c:v>ԻԻՀ</c:v>
                </c:pt>
                <c:pt idx="3">
                  <c:v>ՀՆԴԿԱՍՏԱՆ</c:v>
                </c:pt>
                <c:pt idx="4">
                  <c:v>ՈՒԿՐԱԻՆԱ</c:v>
                </c:pt>
                <c:pt idx="5">
                  <c:v>ՉԻՆԱՍՏԱՆ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7.8</c:v>
                </c:pt>
                <c:pt idx="1">
                  <c:v>1.1000000000000001</c:v>
                </c:pt>
                <c:pt idx="2">
                  <c:v>23</c:v>
                </c:pt>
                <c:pt idx="3">
                  <c:v>30.5</c:v>
                </c:pt>
                <c:pt idx="4">
                  <c:v>33.799999999999997</c:v>
                </c:pt>
                <c:pt idx="5">
                  <c:v>414.6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C9A-4A34-96AD-E3334A012C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Ծավալը (տ)</c:v>
                </c:pt>
              </c:strCache>
            </c:strRef>
          </c:tx>
          <c:spPr>
            <a:ln w="38100" cap="flat" cmpd="dbl" algn="ctr">
              <a:solidFill>
                <a:schemeClr val="accent1"/>
              </a:solidFill>
              <a:miter lim="800000"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 cap="flat" cmpd="sng" algn="ctr">
                <a:solidFill>
                  <a:schemeClr val="lt1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ylfaen" panose="010A050205030603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Лист1!$A$2:$A$20</c:f>
              <c:strCache>
                <c:ptCount val="19"/>
                <c:pt idx="0">
                  <c:v>Ագրիֆոսատ</c:v>
                </c:pt>
                <c:pt idx="1">
                  <c:v>Բասուլտրա</c:v>
                </c:pt>
                <c:pt idx="2">
                  <c:v>Գլիֆոնատե</c:v>
                </c:pt>
                <c:pt idx="3">
                  <c:v>Գլիֆոս</c:v>
                </c:pt>
                <c:pt idx="4">
                  <c:v>Գլիֆոսատ 480</c:v>
                </c:pt>
                <c:pt idx="5">
                  <c:v>Գլիֆոսատ 720</c:v>
                </c:pt>
                <c:pt idx="6">
                  <c:v>Գլիֆոսատ թոփ</c:v>
                </c:pt>
                <c:pt idx="7">
                  <c:v>Գլիֆոսատ թոփ 480</c:v>
                </c:pt>
                <c:pt idx="8">
                  <c:v>Գլիֆոսատ թոփ 481</c:v>
                </c:pt>
                <c:pt idx="9">
                  <c:v>Գլիֆոսատ թոփ 482</c:v>
                </c:pt>
                <c:pt idx="10">
                  <c:v>Գլիֆովիտ էքստրա</c:v>
                </c:pt>
                <c:pt idx="11">
                  <c:v>Մերի 540</c:v>
                </c:pt>
                <c:pt idx="12">
                  <c:v>Ուրադան մաքս </c:v>
                </c:pt>
                <c:pt idx="13">
                  <c:v>Ռաունդապ էքստրա</c:v>
                </c:pt>
                <c:pt idx="14">
                  <c:v>Ռիդաուն</c:v>
                </c:pt>
                <c:pt idx="15">
                  <c:v>Ռիդաուն իքստրա</c:v>
                </c:pt>
                <c:pt idx="16">
                  <c:v>Ցունամի-3</c:v>
                </c:pt>
                <c:pt idx="17">
                  <c:v>Օտաման էքստրա</c:v>
                </c:pt>
                <c:pt idx="18">
                  <c:v>Ընդամենը</c:v>
                </c:pt>
              </c:strCache>
            </c:strRef>
          </c:cat>
          <c:val>
            <c:numRef>
              <c:f>Лист1!$B$2:$B$20</c:f>
              <c:numCache>
                <c:formatCode>General</c:formatCode>
                <c:ptCount val="19"/>
                <c:pt idx="0">
                  <c:v>41</c:v>
                </c:pt>
                <c:pt idx="1">
                  <c:v>1.1000000000000001</c:v>
                </c:pt>
                <c:pt idx="2">
                  <c:v>116.8</c:v>
                </c:pt>
                <c:pt idx="3">
                  <c:v>70</c:v>
                </c:pt>
                <c:pt idx="4">
                  <c:v>32.1</c:v>
                </c:pt>
                <c:pt idx="5">
                  <c:v>8</c:v>
                </c:pt>
                <c:pt idx="6">
                  <c:v>13.4</c:v>
                </c:pt>
                <c:pt idx="7">
                  <c:v>19.2</c:v>
                </c:pt>
                <c:pt idx="8">
                  <c:v>4</c:v>
                </c:pt>
                <c:pt idx="9">
                  <c:v>3.5</c:v>
                </c:pt>
                <c:pt idx="10">
                  <c:v>8.1999999999999993</c:v>
                </c:pt>
                <c:pt idx="11">
                  <c:v>7.8</c:v>
                </c:pt>
                <c:pt idx="12">
                  <c:v>21</c:v>
                </c:pt>
                <c:pt idx="13">
                  <c:v>101.1</c:v>
                </c:pt>
                <c:pt idx="14">
                  <c:v>9.3000000000000007</c:v>
                </c:pt>
                <c:pt idx="15">
                  <c:v>18.8</c:v>
                </c:pt>
                <c:pt idx="16">
                  <c:v>23</c:v>
                </c:pt>
                <c:pt idx="17">
                  <c:v>12.6</c:v>
                </c:pt>
                <c:pt idx="18">
                  <c:v>510.8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0D-40FC-94BD-C8D0BEA339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129920"/>
        <c:axId val="132131456"/>
      </c:lineChart>
      <c:catAx>
        <c:axId val="132129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ru-RU"/>
          </a:p>
        </c:txPr>
        <c:crossAx val="132131456"/>
        <c:crosses val="autoZero"/>
        <c:auto val="1"/>
        <c:lblAlgn val="ctr"/>
        <c:lblOffset val="100"/>
        <c:noMultiLvlLbl val="0"/>
      </c:catAx>
      <c:valAx>
        <c:axId val="1321314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32129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D5FFE3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CBEEA7-4435-4FDE-B8A7-532CA8965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00C180-D6EE-41EB-96F4-BE8AD64CB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C657DE-FAFE-4FB1-B93E-60C415697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4884AF-7295-46C0-A212-F57280E76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CD2ED7-1FE2-4EF3-91A5-7B6166CC9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635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811D91-17E7-47AA-A045-990DCD9B5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7700B3-7864-415D-B496-87CE11389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95E01F-F286-423E-A8CF-929056233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3BCD3C-0FD8-4E54-96CB-5E7808BE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C6E44A-A4C9-4F83-9F04-1C45B7F1B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8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FA1C74-8DE6-45AD-A73D-5AF79C45E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64FCBD-E042-4751-93EA-0F13C74FE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8BE3B7-62C5-4571-A814-D288FE8A4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EBBE9F-919D-4A13-80C0-C0D2CE74A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75CC96-E835-43D7-BF78-BCB62FB8A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5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879F4-36C2-4DD8-BEA6-C08EF249F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5D5A7E-8DAC-4C4A-914C-C007BFBB7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AC8494-21B0-46D8-8D73-CE4C5E5F3C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DA8B07-734A-4959-910E-0B3EE298B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02C083-C1A1-4DA2-8333-9D51F8EB9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610AAB-4AD6-46ED-AAC3-1E4E5A5A9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27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648B96-6911-4697-8EB3-19530F18D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D4EF62-3528-406A-BB21-11DBF384D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9E9695-DBF5-4A7F-AE11-BFA1AF9BE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1207843-97EF-456C-9899-1C8A2FD6ED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CFC3E9A-A5A0-44D9-8F11-07166E4A19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3B84777-A135-42EB-993C-32E328E62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2BE32A9-87CC-4EB3-854C-B855ECF0F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9701BB-95F5-468C-9414-5CBAE5F63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40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E0406-C191-4854-8AFB-19C0628E6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BC57C3-237A-49A2-A2E8-06FBA7872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5EAF267-F0F1-4367-B045-280325E79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B25D01C-69D8-433C-81C4-3FB94DFD1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0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BD40F88-AEC5-44DE-9936-37438177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635C1F6-1D1E-40E5-A354-C260D0E9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8BE8F83-C375-4AD0-BCE8-991D45EDD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57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E0A0C7-3C45-4DD5-8447-9B4CF9448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C9E3D3-3B46-411F-BB52-9CEC9D4DF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275E03-F080-488C-AEC9-E03BD9899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97DA77-6351-41BC-8A19-A562BE0E4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20F2AF-B469-47BE-AD40-184C09457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FD61F1-299C-4D0E-966A-683A325DE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0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69C06C-9A4E-44ED-B77E-8E02BC9B0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8013DE-F541-46CD-AD7C-DBCE313F82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CCECED-9AF4-48B5-9936-F95D1045A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0440E3-FCA8-4751-B6F3-ABAABF9B7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EB88AF-1A07-4590-9682-3C3672AE1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6E80FB-D3B5-43F7-A2EA-61E65116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2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871F8E-F9FD-4951-9B18-F24319C9F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8899D4-ECB3-47F8-8AF8-85964ED8EC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7CB1B9-ECEE-473F-ACBA-745FDDE45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340250-37BB-4288-B4C6-0461359E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8BD352-16E5-435F-9936-ABED99A27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73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32AB63B-DBD2-4C40-B520-A81F7FAADE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15434A-209B-4396-A3BB-3012143FCA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18CA41-8D69-43F1-9809-422085131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2CB734-31B5-4A68-917A-3496BEB8D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F89C14-EABC-4B1B-99A6-DE80A9031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78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69C2CC-3C93-4A3C-838B-72CC8D04B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CB158F-DF18-4252-8B6F-19647512A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06DCF-410B-46EF-81BF-1A604C49A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F7461-6B24-4D65-95B3-AB1351D8706A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747934-F427-4177-86CD-3B8856F539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ED24DA-2E84-48DE-93F9-A69447315E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0C03D-5776-461C-9AB2-F7A695CFA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5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sticidy.ru/pesticides/fungicides" TargetMode="External"/><Relationship Id="rId2" Type="http://schemas.openxmlformats.org/officeDocument/2006/relationships/hyperlink" Target="https://www.pesticidy.ru/pesticides/insecticides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47C0E-F955-4067-B419-C2EFD7DB9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447" y="0"/>
            <a:ext cx="11072553" cy="4197927"/>
          </a:xfrm>
        </p:spPr>
        <p:txBody>
          <a:bodyPr>
            <a:normAutofit/>
          </a:bodyPr>
          <a:lstStyle/>
          <a:p>
            <a:r>
              <a:rPr lang="hy-AM" sz="4000" b="1" dirty="0">
                <a:solidFill>
                  <a:srgbClr val="7030A0"/>
                </a:solidFill>
                <a:latin typeface="Sylfaen" panose="010A0502050306030303" pitchFamily="18" charset="0"/>
              </a:rPr>
              <a:t>ԲԱՐՁՐ ՎՏԱՆԳԱՎՈՐՈՒԹՅԱՆ ԹՈՒՆԱՔԻՄԻԿԱՏՆԵՐԻ՝</a:t>
            </a:r>
            <a:br>
              <a:rPr lang="hy-AM" sz="4000" b="1" dirty="0">
                <a:solidFill>
                  <a:srgbClr val="7030A0"/>
                </a:solidFill>
                <a:latin typeface="Sylfaen" panose="010A0502050306030303" pitchFamily="18" charset="0"/>
              </a:rPr>
            </a:br>
            <a:r>
              <a:rPr lang="hy-AM" sz="4000" b="1" dirty="0">
                <a:solidFill>
                  <a:srgbClr val="7030A0"/>
                </a:solidFill>
                <a:latin typeface="Sylfaen" panose="010A0502050306030303" pitchFamily="18" charset="0"/>
              </a:rPr>
              <a:t>ՔԼՈՐՊԻՐԻՖՈՍԻ,</a:t>
            </a:r>
            <a:br>
              <a:rPr lang="hy-AM" sz="4000" b="1" dirty="0">
                <a:solidFill>
                  <a:srgbClr val="7030A0"/>
                </a:solidFill>
                <a:latin typeface="Sylfaen" panose="010A0502050306030303" pitchFamily="18" charset="0"/>
              </a:rPr>
            </a:br>
            <a:r>
              <a:rPr lang="hy-AM" sz="4000" b="1" dirty="0">
                <a:solidFill>
                  <a:srgbClr val="7030A0"/>
                </a:solidFill>
                <a:latin typeface="Sylfaen" panose="010A0502050306030303" pitchFamily="18" charset="0"/>
              </a:rPr>
              <a:t>ԳԼԻՖՈՍԱՏԻ,</a:t>
            </a:r>
            <a:br>
              <a:rPr lang="hy-AM" sz="4000" b="1" dirty="0">
                <a:solidFill>
                  <a:srgbClr val="7030A0"/>
                </a:solidFill>
                <a:latin typeface="Sylfaen" panose="010A0502050306030303" pitchFamily="18" charset="0"/>
              </a:rPr>
            </a:br>
            <a:r>
              <a:rPr lang="hy-AM" sz="4000" b="1" dirty="0">
                <a:solidFill>
                  <a:srgbClr val="7030A0"/>
                </a:solidFill>
                <a:latin typeface="Sylfaen" panose="010A0502050306030303" pitchFamily="18" charset="0"/>
              </a:rPr>
              <a:t>ՊՖԱՄ-ՆԵՐԻ, </a:t>
            </a:r>
            <a:br>
              <a:rPr lang="hy-AM" sz="4000" b="1" dirty="0">
                <a:solidFill>
                  <a:srgbClr val="7030A0"/>
                </a:solidFill>
                <a:latin typeface="Sylfaen" panose="010A0502050306030303" pitchFamily="18" charset="0"/>
              </a:rPr>
            </a:br>
            <a:r>
              <a:rPr lang="hy-AM" sz="4000" b="1" dirty="0">
                <a:solidFill>
                  <a:srgbClr val="7030A0"/>
                </a:solidFill>
                <a:latin typeface="Sylfaen" panose="010A0502050306030303" pitchFamily="18" charset="0"/>
              </a:rPr>
              <a:t>ՆԻԿՈՏԻՆՈԻԴՆԵՐԻ</a:t>
            </a:r>
            <a:br>
              <a:rPr lang="hy-AM" sz="4000" b="1" dirty="0">
                <a:solidFill>
                  <a:srgbClr val="7030A0"/>
                </a:solidFill>
                <a:latin typeface="Sylfaen" panose="010A0502050306030303" pitchFamily="18" charset="0"/>
              </a:rPr>
            </a:br>
            <a:r>
              <a:rPr lang="hy-AM" sz="4000" b="1" dirty="0">
                <a:solidFill>
                  <a:srgbClr val="7030A0"/>
                </a:solidFill>
                <a:latin typeface="Sylfaen" panose="010A0502050306030303" pitchFamily="18" charset="0"/>
              </a:rPr>
              <a:t> ԻՐԱՎԻՃԱԿԸ ՀՀ-ՈՒՄ </a:t>
            </a:r>
            <a:endParaRPr lang="en-US" sz="4000" b="1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7230B43-3774-4FEF-88E1-F2385E593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1368" y="4439314"/>
            <a:ext cx="9144000" cy="2219180"/>
          </a:xfrm>
        </p:spPr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Քնարիկ Գրիգորյան </a:t>
            </a:r>
          </a:p>
          <a:p>
            <a:r>
              <a:rPr lang="hy-AM" dirty="0">
                <a:latin typeface="Sylfaen" panose="010A0502050306030303" pitchFamily="18" charset="0"/>
              </a:rPr>
              <a:t>Հայ կանայք հանուն առողջության և առողջ շրջակա միաջավայրի ՀԿ</a:t>
            </a:r>
          </a:p>
          <a:p>
            <a:endParaRPr lang="hy-AM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ԵՐԵՎԱՆ 2026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82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8B9CD2-A15A-475E-9D51-80AB7F8AD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100" y="115743"/>
            <a:ext cx="8610600" cy="1108075"/>
          </a:xfrm>
        </p:spPr>
        <p:txBody>
          <a:bodyPr>
            <a:normAutofit fontScale="90000"/>
          </a:bodyPr>
          <a:lstStyle/>
          <a:p>
            <a:pPr algn="ctr"/>
            <a:r>
              <a:rPr lang="hy-AM" sz="32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Քլորպիրիֆոսը որպես</a:t>
            </a:r>
            <a:r>
              <a:rPr lang="en-US" sz="32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3200" b="1" dirty="0">
                <a:solidFill>
                  <a:srgbClr val="5F497A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ն</a:t>
            </a:r>
            <a:r>
              <a:rPr lang="hy-AM" sz="32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յարդային համակարգի վրա ազդող միջատասպան թունաքիմիկատ</a:t>
            </a:r>
            <a:endParaRPr lang="en-US" sz="3200" dirty="0"/>
          </a:p>
        </p:txBody>
      </p:sp>
      <p:pic>
        <p:nvPicPr>
          <p:cNvPr id="4" name="Picture 2" descr="Хлорпирифос - Трехмерная модель молекулы">
            <a:extLst>
              <a:ext uri="{FF2B5EF4-FFF2-40B4-BE49-F238E27FC236}">
                <a16:creationId xmlns:a16="http://schemas.microsoft.com/office/drawing/2014/main" id="{97260A4F-0B0A-4908-8336-A4318A5BCB2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952030" y="2967440"/>
            <a:ext cx="4820556" cy="2901147"/>
          </a:xfrm>
          <a:prstGeom prst="rect">
            <a:avLst/>
          </a:prstGeom>
          <a:solidFill>
            <a:srgbClr val="B9E8FF"/>
          </a:solidFill>
          <a:ln>
            <a:noFill/>
          </a:ln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1CCB2FD-E3F4-48FA-A1A8-CF2D6E961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754800"/>
              </p:ext>
            </p:extLst>
          </p:nvPr>
        </p:nvGraphicFramePr>
        <p:xfrm>
          <a:off x="2908820" y="1993954"/>
          <a:ext cx="9211136" cy="483433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722320">
                  <a:extLst>
                    <a:ext uri="{9D8B030D-6E8A-4147-A177-3AD203B41FA5}">
                      <a16:colId xmlns:a16="http://schemas.microsoft.com/office/drawing/2014/main" val="1147056575"/>
                    </a:ext>
                  </a:extLst>
                </a:gridCol>
                <a:gridCol w="6488816">
                  <a:extLst>
                    <a:ext uri="{9D8B030D-6E8A-4147-A177-3AD203B41FA5}">
                      <a16:colId xmlns:a16="http://schemas.microsoft.com/office/drawing/2014/main" val="1251003892"/>
                    </a:ext>
                  </a:extLst>
                </a:gridCol>
              </a:tblGrid>
              <a:tr h="2438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Էմպիրիկ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բանաձև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C₉H₁₁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Cl₃NO₃PS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741323"/>
                  </a:ext>
                </a:extLst>
              </a:tr>
              <a:tr h="7793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Թունաքիմիկատի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ակտիվ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բաղադրիչ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Օ-(3,5,6-տրիքլորպիրիդիլ-2)-Օ,Օ-դիէթիլթիոֆոսֆատ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26566"/>
                  </a:ext>
                </a:extLst>
              </a:tr>
              <a:tr h="379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Քիմիական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դաս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Ֆոսֆորօրգանական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միացություններ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(ՖՕՄ)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196097"/>
                  </a:ext>
                </a:extLst>
              </a:tr>
              <a:tr h="379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Պատրաստուկային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ձև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Sylfaen" panose="010A0502050306030303" pitchFamily="18" charset="0"/>
                        </a:rPr>
                        <a:t>48% էմուլսիայի խտանյութ (ԿԷ)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322491"/>
                  </a:ext>
                </a:extLst>
              </a:tr>
              <a:tr h="1116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Ներթափանցման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եղանակ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Աղիքային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ազդեցության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թունաքիմիկատ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կոնտակտային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թունաքիմիկատ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համակարգային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սիստեմային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)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թունաքիմիկատ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ֆումիգանտ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312729"/>
                  </a:ext>
                </a:extLst>
              </a:tr>
              <a:tr h="7816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Ազդեցությունը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օրգանիզմների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վրա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Թունաքիմիկատ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միջատասպան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ինսեկտիցիդ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),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տիզասպան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ակարիցիդ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003469"/>
                  </a:ext>
                </a:extLst>
              </a:tr>
              <a:tr h="379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Կիրառման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եղանակ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Սրսկում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ցողում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972928"/>
                  </a:ext>
                </a:extLst>
              </a:tr>
              <a:tr h="379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CAS </a:t>
                      </a: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համար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2921-88-2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764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943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F5402-68A3-4A2E-B333-7E3250D71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971" y="37887"/>
            <a:ext cx="11272058" cy="769631"/>
          </a:xfrm>
        </p:spPr>
        <p:txBody>
          <a:bodyPr>
            <a:noAutofit/>
          </a:bodyPr>
          <a:lstStyle/>
          <a:p>
            <a:pPr algn="ctr"/>
            <a:r>
              <a:rPr lang="hy-AM" sz="28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Քլորպիրիֆոսի կիրառո</a:t>
            </a:r>
            <a:r>
              <a:rPr lang="hy-AM" sz="2800" b="1" dirty="0">
                <a:solidFill>
                  <a:srgbClr val="5F497A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ւթյունը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որպես միջատասպան միջոց և օգտագործումը որպես ախտահանիչ</a:t>
            </a:r>
            <a:endParaRPr lang="en-US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AEFB0C-437D-4186-803E-44E19EA82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06" y="5500282"/>
            <a:ext cx="11928764" cy="1531141"/>
          </a:xfrm>
          <a:solidFill>
            <a:srgbClr val="AFFFDF"/>
          </a:solidFill>
        </p:spPr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Քլորպիրիֆոսով բժշկական, սանիտարական և կենցաղային ախտահանումն իրականացվում է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մանկական, բժշկական և հանրային սննդի օբյեկտներում՝ կարմիր, սև, ամերիկյան և այլ տեսակի խավարասերների,  տնային կարմիր և այգու սև մրջյունների ոչնչացման նպատակով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։ </a:t>
            </a:r>
            <a:r>
              <a:rPr lang="hy-AM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B39B15-6F4E-42A7-8D67-DFB53ECBF917}"/>
              </a:ext>
            </a:extLst>
          </p:cNvPr>
          <p:cNvSpPr txBox="1"/>
          <p:nvPr/>
        </p:nvSpPr>
        <p:spPr>
          <a:xfrm>
            <a:off x="77584" y="737677"/>
            <a:ext cx="11964786" cy="1844929"/>
          </a:xfrm>
          <a:prstGeom prst="rect">
            <a:avLst/>
          </a:prstGeom>
          <a:solidFill>
            <a:srgbClr val="AFFFDF"/>
          </a:solidFill>
        </p:spPr>
        <p:txBody>
          <a:bodyPr wrap="square" rtlCol="0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Քլորպիրիֆոսը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միջատասպան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ինսեկտիցիդ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թունաքիմիկատ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է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որը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լայնորեն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կիրառվում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է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գրեթե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բոլոր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գյուղատնտեսական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մշակաբույսերի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վրա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այդ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թվում՝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խնձորենու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դեղձենու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սալորենու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ծիրանենու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խաղողի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կարտոֆիլի,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կաղամբի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վարունգի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պղպեղի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լոլիկի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ճակնդեղի սոխի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սխտորի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սմբուկի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գազարի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ոլոռի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շամպինիոն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սնկերի, եգիպտացորենի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սոյայի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արևածաղկի,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առվույտի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արոտավայրերի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ծխախոտի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մշակության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ընթացքում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ahoma" panose="020B0604030504040204" pitchFamily="34" charset="0"/>
              </a:rPr>
              <a:t>։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61BC7F-415F-45A9-B396-B91A36F1AC31}"/>
              </a:ext>
            </a:extLst>
          </p:cNvPr>
          <p:cNvSpPr txBox="1"/>
          <p:nvPr/>
        </p:nvSpPr>
        <p:spPr>
          <a:xfrm>
            <a:off x="113606" y="2593524"/>
            <a:ext cx="11892743" cy="2906758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Կիրառվում է հետևյալ վնասատուների դեմ՝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պտղատուների (պտղակերներ, տերևաոլորներ, ցեցեր, վահանակիրներ, ուտիճներ, տզեր),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խաղողի վազի (խաղողի ողկուզակերներ),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կարտոֆիլի (կոլորադյան բզեզ)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շաքարի ճակնդեղի (լվիկներ, տերևի լվիճներ, մարգագետնային թիթեռներ, երկարակնճիթ բզեզներ, բվիկներ, լեշակերներ),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առվույտի (առվույտի երկարակնճիթներ /ֆիտոնոմուս/),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արոտավայրերի և վայրի բուսականության (մորեխների ոչ հոտային տեսակներ) վնասատուների դեմ։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339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861856-DF0E-4A15-89B1-0CDDEB5D3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8889"/>
          </a:xfrm>
        </p:spPr>
        <p:txBody>
          <a:bodyPr>
            <a:noAutofit/>
          </a:bodyPr>
          <a:lstStyle/>
          <a:p>
            <a:pPr algn="ctr"/>
            <a:r>
              <a:rPr lang="hy-AM" sz="32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Քլորպիրիֆոսը որպես</a:t>
            </a:r>
            <a:r>
              <a:rPr lang="en-US" sz="32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3200" b="1" dirty="0">
                <a:solidFill>
                  <a:srgbClr val="5F497A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ն</a:t>
            </a:r>
            <a:r>
              <a:rPr lang="hy-AM" sz="32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յարդային համակարգի վրա ազդող միջատասպան թունաքիմիկատ</a:t>
            </a:r>
            <a:endParaRPr lang="en-US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787E6C-B41F-4C9C-B136-08E2D2D8B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4098892"/>
            <a:ext cx="11760200" cy="1728620"/>
          </a:xfrm>
          <a:solidFill>
            <a:srgbClr val="B9E8FF"/>
          </a:solidFill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Այս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հանգամանքը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կարևորում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քլորպիրիֆոս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պարունակող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թունաքիմիկատների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օգտագործման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աստիճանական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դադարեցումը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անվտանգ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այլընտրանքների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ներդրումը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ազգային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օրենսդրության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համապատասխանեցումը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Ստոկհոլմի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կոնվենցիայի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նոր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պահանջներին</a:t>
            </a:r>
            <a:r>
              <a:rPr lang="hy-AM" sz="22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։</a:t>
            </a: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05F8C1-0271-4D61-8583-6FCB0A61D208}"/>
              </a:ext>
            </a:extLst>
          </p:cNvPr>
          <p:cNvSpPr txBox="1"/>
          <p:nvPr/>
        </p:nvSpPr>
        <p:spPr>
          <a:xfrm>
            <a:off x="201815" y="1521229"/>
            <a:ext cx="11745884" cy="769441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Գիտական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ուսումնասիրությունները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նաև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մատնանշում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են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նյութի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հնարավոր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նեյրոտոքսիկ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գենոտոքսիկ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ազդեցությունները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հատկապես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երեխաների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խոցելի</a:t>
            </a:r>
            <a:r>
              <a:rPr lang="hy-AM" sz="2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խմբերի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համար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։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C5FAA8-A1D7-46D8-9A07-38844FE59912}"/>
              </a:ext>
            </a:extLst>
          </p:cNvPr>
          <p:cNvSpPr txBox="1"/>
          <p:nvPr/>
        </p:nvSpPr>
        <p:spPr>
          <a:xfrm>
            <a:off x="201815" y="2550149"/>
            <a:ext cx="11760200" cy="1289264"/>
          </a:xfrm>
          <a:prstGeom prst="rect">
            <a:avLst/>
          </a:prstGeom>
          <a:solidFill>
            <a:srgbClr val="FFEBFF"/>
          </a:solidFill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Քլորպիրիֆոսի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թունավոր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ազդեցությունը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պայմանավորված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է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ացետիլխոլինէսթերազ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ֆերմենտի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արգելակմամբ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որի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հետևանքով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խաթարվում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է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նյարդային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ազդակների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փոխանցումը։</a:t>
            </a:r>
            <a:endParaRPr lang="hy-AM" sz="2200" dirty="0">
              <a:solidFill>
                <a:srgbClr val="000000"/>
              </a:solidFill>
              <a:effectLst/>
              <a:latin typeface="Sylfaen" panose="010A0502050306030303" pitchFamily="18" charset="0"/>
              <a:ea typeface="Times New Roman" panose="02020603050405020304" pitchFamily="18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959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861856-DF0E-4A15-89B1-0CDDEB5D3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09" y="161926"/>
            <a:ext cx="10515600" cy="728889"/>
          </a:xfrm>
        </p:spPr>
        <p:txBody>
          <a:bodyPr>
            <a:noAutofit/>
          </a:bodyPr>
          <a:lstStyle/>
          <a:p>
            <a:pPr algn="ctr"/>
            <a:r>
              <a:rPr lang="hy-AM" sz="28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Թունաքիմիկատներ ֆոսֆորօրգանական միացության</a:t>
            </a:r>
            <a:r>
              <a:rPr lang="hy-AM" sz="2800" b="1" dirty="0">
                <a:solidFill>
                  <a:srgbClr val="5F497A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hy-AM" sz="28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ՖՕՄ</a:t>
            </a:r>
            <a:r>
              <a:rPr lang="en-US" sz="28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hy-AM" sz="2800" b="1" dirty="0">
                <a:solidFill>
                  <a:srgbClr val="5F497A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խմբից ներմուծված ՀՀ</a:t>
            </a:r>
            <a:endParaRPr lang="en-US" sz="2800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047D6A0-9C16-4617-AF42-0B7BE23779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0896949"/>
              </p:ext>
            </p:extLst>
          </p:nvPr>
        </p:nvGraphicFramePr>
        <p:xfrm>
          <a:off x="4646815" y="1081082"/>
          <a:ext cx="7439890" cy="4862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Объект 2">
            <a:extLst>
              <a:ext uri="{FF2B5EF4-FFF2-40B4-BE49-F238E27FC236}">
                <a16:creationId xmlns:a16="http://schemas.microsoft.com/office/drawing/2014/main" id="{70787E6C-B41F-4C9C-B136-08E2D2D8B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95" y="1081082"/>
            <a:ext cx="4865716" cy="4862518"/>
          </a:xfrm>
          <a:solidFill>
            <a:srgbClr val="AFFFDF"/>
          </a:solidFill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ՖՕՄ-ից 2025 թ-ին ՀՀ ներկրվել են հետևյալ ակտիվ բաղադրիչով միջատասպան </a:t>
            </a:r>
            <a:r>
              <a:rPr lang="hy-AM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ինսեկտիցիդ</a:t>
            </a:r>
            <a:r>
              <a:rPr lang="hy-AM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թունաքիմիկատները՝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2000" b="1" dirty="0">
                <a:solidFill>
                  <a:srgbClr val="000000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լորպիրիֆոս -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141,4 տոննա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դիազինոն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- 4.9 տոննա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դիմեթոատ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- 28.8 տոննա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ֆենիտրոտիոն – 2025 թ․-ին չ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ի ներկրվել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Սրանք օժտված են նեյրոտոքսիկ (նյարդապարալիտիկ) հատկությամբ, որի հետևանքով էլ արգելվում են մի շարք երկրներում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</a:p>
        </p:txBody>
      </p:sp>
    </p:spTree>
    <p:extLst>
      <p:ext uri="{BB962C8B-B14F-4D97-AF65-F5344CB8AC3E}">
        <p14:creationId xmlns:p14="http://schemas.microsoft.com/office/powerpoint/2010/main" val="3763913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3959B2-6532-4DCA-BFF0-D816C3408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-60326"/>
            <a:ext cx="11049000" cy="871135"/>
          </a:xfrm>
        </p:spPr>
        <p:txBody>
          <a:bodyPr>
            <a:noAutofit/>
          </a:bodyPr>
          <a:lstStyle/>
          <a:p>
            <a:pPr algn="ctr"/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1․ Քլորպիրիֆոս պարունակող թունաքիմիկատների սուր ազդեցության հետևանքները</a:t>
            </a:r>
            <a:endParaRPr lang="en-US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CCD8AA-3F2D-497C-8112-11BE48212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65238"/>
            <a:ext cx="11582400" cy="871134"/>
          </a:xfrm>
          <a:solidFill>
            <a:srgbClr val="FFEBFF"/>
          </a:solidFill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hy-AM" sz="2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Սուր թունավորման նշանները հայտնվում են նյութի հետ անմիջական շփումից (մաշկով, շնչառական ուղիներով կամ սննդի միջոցով) րոպեների կամ ժամերի ընթացքում։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FDF2CC-3B61-4235-BEAE-BF636CED2618}"/>
              </a:ext>
            </a:extLst>
          </p:cNvPr>
          <p:cNvSpPr txBox="1"/>
          <p:nvPr/>
        </p:nvSpPr>
        <p:spPr>
          <a:xfrm>
            <a:off x="50800" y="2235338"/>
            <a:ext cx="5443913" cy="4484433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Թեթև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թունավորում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Գլխացավ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գլխապտույտ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թուլություն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Անդադար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քրտնարտադրություն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թքարտադրություն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Սրտխառնոց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փսխում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ստամոքսի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ցավեր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Տեսողության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խանգարում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բիբերի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կտրուկ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նեղացում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hy-AM" sz="2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Մաշկի գրգռում, ալերգիկ ռեակցիաներ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4A10C0-0928-480A-8C63-16813A02B7B1}"/>
              </a:ext>
            </a:extLst>
          </p:cNvPr>
          <p:cNvSpPr txBox="1"/>
          <p:nvPr/>
        </p:nvSpPr>
        <p:spPr>
          <a:xfrm>
            <a:off x="5569412" y="2242866"/>
            <a:ext cx="6326101" cy="44844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Ծանր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թունավորում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Մկանային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դող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ցնցումներ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կծկումներ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սպազմեր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Շնչառության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դժվարացում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hy-AM" sz="2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շնչարգելություն, հազ, կրծքի ցավ,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թոքերի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այտուց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բրոնխների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կծկում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Սրտի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ռիթմի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կտրուկ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անկում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բրադիկարդիա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Գիտակցության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կորուստ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կոմա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ծայրահեղ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դեպքերում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՝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մահ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՝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շնչառական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կենտրոնի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կաթվածից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249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78EFB3-E357-469A-97A2-3194720CC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8921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2. 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Քլորպիրիֆոս պարունակող թունաքիմիկատների ե</a:t>
            </a:r>
            <a:r>
              <a:rPr lang="en-US" sz="3200" b="1" dirty="0" err="1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րկարատև</a:t>
            </a:r>
            <a:r>
              <a:rPr lang="en-US" sz="3200" b="1" dirty="0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 (</a:t>
            </a:r>
            <a:r>
              <a:rPr lang="hy-AM" sz="3200" b="1" dirty="0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ք</a:t>
            </a:r>
            <a:r>
              <a:rPr lang="en-US" sz="3200" b="1" dirty="0" err="1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րոնիկական</a:t>
            </a:r>
            <a:r>
              <a:rPr lang="en-US" sz="3200" b="1" dirty="0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) </a:t>
            </a:r>
            <a:r>
              <a:rPr lang="en-US" sz="3200" b="1" dirty="0" err="1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ազդեցության</a:t>
            </a:r>
            <a:r>
              <a:rPr lang="en-US" sz="3200" b="1" dirty="0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հետևանքները</a:t>
            </a:r>
            <a:endParaRPr lang="en-US" sz="3200" b="1" dirty="0">
              <a:solidFill>
                <a:srgbClr val="7030A0"/>
              </a:solidFill>
              <a:latin typeface="Sylfaen" panose="010A0502050306030303" pitchFamily="18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0D6A8C-1ADA-457C-B6F1-87592285C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2756745"/>
            <a:ext cx="11417300" cy="3425132"/>
          </a:xfrm>
          <a:solidFill>
            <a:srgbClr val="FFEBFF"/>
          </a:solidFill>
        </p:spPr>
        <p:txBody>
          <a:bodyPr>
            <a:noAutofit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Ազդեցությունը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երեխաների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զարգացման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վրա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Նեյրոտոքսիկություն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Պտղի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զարգացման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արգելակում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հղիության ընթացքում մոր օրգանիզմ թափանցելու դեպքում կարող է խանգարել պտղի ուղեղի զարգացմանը։</a:t>
            </a:r>
            <a:endParaRPr lang="hy-AM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Ինտելեկտի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անկում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Գիտականորեն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ապացուցված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երեխաների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մոտ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առաջացնում է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մտավոր հետամնացություն, 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IQ-ի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մակարդակի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իջեցումը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հիշողության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վատացումը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hy-AM" sz="2200" dirty="0"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Վարքագծային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խանգարումներ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Կտրուկ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մեծանում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ուշադրության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պակասի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գերակտիվության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համախտանիշի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(ADHD)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աուտիզմի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զարգացման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ռիսկը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3B491A-6097-4DA6-B49B-A0CA1F9EF59D}"/>
              </a:ext>
            </a:extLst>
          </p:cNvPr>
          <p:cNvSpPr txBox="1"/>
          <p:nvPr/>
        </p:nvSpPr>
        <p:spPr>
          <a:xfrm>
            <a:off x="309533" y="1346662"/>
            <a:ext cx="11346873" cy="1107996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Քրոնիկական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ազդեցությունը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ի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հայտ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գալիս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այն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ժամանակ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երբ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մարդը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երկար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տարիներ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փոքր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դոզաներով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շփվում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նյութի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հետ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օրինակ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՝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թունաքիմիկատներով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մշակված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սնունդ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օգտագործելիս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դաշտերում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աշխատելիս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59256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78EFB3-E357-469A-97A2-3194720CC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101601"/>
            <a:ext cx="10515600" cy="688975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2. 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Քլորպիրիֆոս պարունակող թունաքիմիկատների ե</a:t>
            </a:r>
            <a:r>
              <a:rPr lang="en-US" sz="3200" b="1" dirty="0" err="1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րկարատև</a:t>
            </a:r>
            <a:r>
              <a:rPr lang="en-US" sz="3200" b="1" dirty="0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 (</a:t>
            </a:r>
            <a:r>
              <a:rPr lang="hy-AM" sz="3200" b="1" dirty="0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ք</a:t>
            </a:r>
            <a:r>
              <a:rPr lang="en-US" sz="3200" b="1" dirty="0" err="1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րոնիկական</a:t>
            </a:r>
            <a:r>
              <a:rPr lang="en-US" sz="3200" b="1" dirty="0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) </a:t>
            </a:r>
            <a:r>
              <a:rPr lang="en-US" sz="3200" b="1" dirty="0" err="1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ազդեցության</a:t>
            </a:r>
            <a:r>
              <a:rPr lang="en-US" sz="3200" b="1" dirty="0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Sylfaen" panose="010A0502050306030303" pitchFamily="18" charset="0"/>
                <a:cs typeface="Arial" panose="020B0604020202020204" pitchFamily="34" charset="0"/>
              </a:rPr>
              <a:t>հետևանքները</a:t>
            </a:r>
            <a:endParaRPr lang="en-US" sz="3200" b="1" dirty="0">
              <a:solidFill>
                <a:srgbClr val="7030A0"/>
              </a:solidFill>
              <a:latin typeface="Sylfaen" panose="010A0502050306030303" pitchFamily="18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0D6A8C-1ADA-457C-B6F1-87592285C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505" y="4877433"/>
            <a:ext cx="11737571" cy="1785104"/>
          </a:xfrm>
          <a:solidFill>
            <a:srgbClr val="FFEBFF"/>
          </a:solidFill>
        </p:spPr>
        <p:txBody>
          <a:bodyPr>
            <a:normAutofit lnSpcReduction="10000"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hy-AM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աղցկեղի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ռիսկ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Չնայած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որոշ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կազմակերպություններ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այն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դասում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պոտենցիալ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քաղցկեղ առաջացնող նյութերի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շարքին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հետազոտությունները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ցույց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տալիս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ուղիղ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կապ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 առկայությունը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քլորպիրիֆոսի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արյան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քաղցկեղի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լեյկեմիա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լիմֆոմա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թոքերի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քաղցկեղի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առաջացման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միջև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հատկապես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ֆերմերների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շրջանում</a:t>
            </a:r>
            <a:r>
              <a:rPr lang="hy-AM" sz="2200" dirty="0"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839FB0-E905-4CB7-B27E-0AD2B5A6A1D5}"/>
              </a:ext>
            </a:extLst>
          </p:cNvPr>
          <p:cNvSpPr txBox="1"/>
          <p:nvPr/>
        </p:nvSpPr>
        <p:spPr>
          <a:xfrm>
            <a:off x="199505" y="1055716"/>
            <a:ext cx="11737571" cy="1785104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Նյարդային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համակարգի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հիվանդություններ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Ծայրամասային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նյարդերի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վնասում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պոլինեյրոպաթիա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որն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արտահայտվում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ձեռքերի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ոտքերի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թմրածությամբ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թուլությամբ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Պարկինսոնի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հիվանդության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զարգացման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ռիսկի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կտրուկ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մեծացում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ավելի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հասուն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տարիքում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0BEFD7-3150-4033-9964-64ADF21D7B55}"/>
              </a:ext>
            </a:extLst>
          </p:cNvPr>
          <p:cNvSpPr txBox="1"/>
          <p:nvPr/>
        </p:nvSpPr>
        <p:spPr>
          <a:xfrm>
            <a:off x="199505" y="2989579"/>
            <a:ext cx="11737571" cy="1785104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Էնդոկրին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վերարտադրողական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համակարգի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խանգարումներ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Խաթարում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հորմոնալ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հավասարակշռությունը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գործում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որպես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էնդոկրին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խաթարիչ</a:t>
            </a:r>
            <a:r>
              <a:rPr lang="en-US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Տղամարդկանց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մոտ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նվազեցնում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սպերմատոզոիդների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քանակը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որակը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իսկ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կանանց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մոտ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կարող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առաջացնել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վիժումներ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անպտղություն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448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BBCF36-F47F-489D-ADF0-C633E8EAE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6599"/>
          </a:xfrm>
        </p:spPr>
        <p:txBody>
          <a:bodyPr>
            <a:noAutofit/>
          </a:bodyPr>
          <a:lstStyle/>
          <a:p>
            <a:pPr algn="ctr"/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Քլորպիրիֆոս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պարունակող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թունաքիմիկատների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ներմուծման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ծավալը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տ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՝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ըստ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տարիների</a:t>
            </a:r>
            <a:r>
              <a:rPr lang="hy-AM" sz="3200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ahoma" panose="020B0604030504040204" pitchFamily="34" charset="0"/>
              </a:rPr>
              <a:t>։</a:t>
            </a:r>
            <a:endParaRPr lang="en-US" sz="6600" dirty="0">
              <a:solidFill>
                <a:srgbClr val="7030A0"/>
              </a:solidFill>
            </a:endParaRPr>
          </a:p>
        </p:txBody>
      </p:sp>
      <p:graphicFrame>
        <p:nvGraphicFramePr>
          <p:cNvPr id="4" name="Chart 4">
            <a:extLst>
              <a:ext uri="{FF2B5EF4-FFF2-40B4-BE49-F238E27FC236}">
                <a16:creationId xmlns:a16="http://schemas.microsoft.com/office/drawing/2014/main" id="{2F40CCFF-0CEE-44D1-88FA-3FD9AB135F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1808383"/>
              </p:ext>
            </p:extLst>
          </p:nvPr>
        </p:nvGraphicFramePr>
        <p:xfrm>
          <a:off x="965200" y="1409700"/>
          <a:ext cx="10198100" cy="468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9226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D3946-DFDC-4F43-A1D0-9E3586F5F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851" y="140683"/>
            <a:ext cx="10906298" cy="790344"/>
          </a:xfrm>
        </p:spPr>
        <p:txBody>
          <a:bodyPr>
            <a:noAutofit/>
          </a:bodyPr>
          <a:lstStyle/>
          <a:p>
            <a:pPr algn="ctr"/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Վերլուծություն. ՀՀ-ում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2018–2025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թթ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.-ին  ք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լորպիրիֆոս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պարունակող թունաքիմիկատների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ներմուծման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դինամիկան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A5FC37-C9B9-4C70-A01A-C42C36034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167" y="4633968"/>
            <a:ext cx="11722100" cy="769441"/>
          </a:xfrm>
          <a:solidFill>
            <a:srgbClr val="FFEB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2025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թ.-ից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այն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արգելվել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Ստոկհոլմի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կոնվենցիայի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շրջանակում՝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որպես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մարդու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առողջության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շրջակա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միջավայրի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համար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վտանգավոր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նյութ։</a:t>
            </a:r>
            <a:endParaRPr lang="en-US" sz="2200" dirty="0">
              <a:effectLst/>
              <a:latin typeface="Sylfaen" panose="010A0502050306030303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52ED98-183F-4F24-8B2D-596311AC51EE}"/>
              </a:ext>
            </a:extLst>
          </p:cNvPr>
          <p:cNvSpPr txBox="1"/>
          <p:nvPr/>
        </p:nvSpPr>
        <p:spPr>
          <a:xfrm>
            <a:off x="224444" y="1080655"/>
            <a:ext cx="11745883" cy="769441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Քլորպիրիֆոս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պարունակող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թունաքիմիկատների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ներմուծման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ծավալների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դինամիկան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ցույց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տալիս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ինչպես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աճի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,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այնպես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էլ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կարճաժամկետ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նվազման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փուլեր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։</a:t>
            </a:r>
            <a:endParaRPr lang="en-US" sz="2200" dirty="0">
              <a:effectLst/>
              <a:latin typeface="Sylfaen" panose="010A0502050306030303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EA6A18-7BD0-448A-9ABE-86E6D467AC27}"/>
              </a:ext>
            </a:extLst>
          </p:cNvPr>
          <p:cNvSpPr txBox="1"/>
          <p:nvPr/>
        </p:nvSpPr>
        <p:spPr>
          <a:xfrm>
            <a:off x="224444" y="2078182"/>
            <a:ext cx="11745883" cy="769441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Ընդհանուր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առմամբ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, 2018–2025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թթ.-ներին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ՀՀ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 -ում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քլորպիրիֆոս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պարունակող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թունաքիմիկատների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ներմուծման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ծավալները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հիմնականում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աճի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միտում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են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ունեցել։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endParaRPr lang="en-US" sz="2200" dirty="0">
              <a:effectLst/>
              <a:latin typeface="Sylfaen" panose="010A0502050306030303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B61513-712A-459E-BB96-8469D8F5A6CA}"/>
              </a:ext>
            </a:extLst>
          </p:cNvPr>
          <p:cNvSpPr txBox="1"/>
          <p:nvPr/>
        </p:nvSpPr>
        <p:spPr>
          <a:xfrm>
            <a:off x="234950" y="3017520"/>
            <a:ext cx="11735377" cy="1446550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Այս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դինամիկան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ցույց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տալիս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,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որ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քլորպիրիֆոսի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նկատմամբ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պահանջարկը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Հայաստանում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երկար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ժամանակ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պահպանվել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բարձր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,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նույնիսկ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այն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պայմաններում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,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երբ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միջազգային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մակարդակով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աճել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են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դրա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առողջապահական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բնապահպանական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ռիսկերի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վերաբերյալ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մտահոգությունները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</a:rPr>
              <a:t>։</a:t>
            </a:r>
          </a:p>
        </p:txBody>
      </p:sp>
    </p:spTree>
    <p:extLst>
      <p:ext uri="{BB962C8B-B14F-4D97-AF65-F5344CB8AC3E}">
        <p14:creationId xmlns:p14="http://schemas.microsoft.com/office/powerpoint/2010/main" val="1032108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19613-75F7-40ED-9737-F9AFC7674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363" y="136524"/>
            <a:ext cx="7737763" cy="955675"/>
          </a:xfrm>
        </p:spPr>
        <p:txBody>
          <a:bodyPr>
            <a:noAutofit/>
          </a:bodyPr>
          <a:lstStyle/>
          <a:p>
            <a:pPr algn="ctr"/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Քլորպիրիֆոսի կիրառման նկատմամբ </a:t>
            </a:r>
            <a:b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</a:b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արգելք սահմանած երկրները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F8A08E-8923-41E0-AAB7-BC46FC4A5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882" y="4171349"/>
            <a:ext cx="11226800" cy="1813815"/>
          </a:xfrm>
          <a:solidFill>
            <a:srgbClr val="FFEBFF"/>
          </a:solidFill>
        </p:spPr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hy-AM" sz="2000" dirty="0"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Գյուղատնտեսությունում քլորպիրիֆոսի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վաճառքն ու կիրառումը </a:t>
            </a:r>
            <a:r>
              <a:rPr lang="hy-AM" sz="2000" dirty="0"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լիովին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արգելող ե</a:t>
            </a:r>
            <a:r>
              <a:rPr lang="hy-AM" sz="2000" dirty="0"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րկրներ են՝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Եվրոպական միություն և Միացյալ Թագավորություն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(արգելված է 2020 թ</a:t>
            </a:r>
            <a:r>
              <a:rPr lang="hy-AM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․-ից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Կանադա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(լիովին դադարեցվել է մինչև 2023 թ.-ը),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Թաիլանդ, Վիետնամ, Ինդոնեզիա և Շրի Լանկա,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Լատինական Ամերիկայի մի շարք երկրներ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՝ Արգենտինա, Չիլի, Կոլումբիա։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2F829F-03A3-4448-BC7E-AB69A7C16EA1}"/>
              </a:ext>
            </a:extLst>
          </p:cNvPr>
          <p:cNvSpPr txBox="1"/>
          <p:nvPr/>
        </p:nvSpPr>
        <p:spPr>
          <a:xfrm>
            <a:off x="557415" y="2479830"/>
            <a:ext cx="11222182" cy="1446550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Ըստ PAN-ի անվանացանկի,  քլորպիրիֆոսի օգտագործումն </a:t>
            </a:r>
            <a:r>
              <a:rPr lang="hy-AM" sz="22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արգելված է 44 երկրում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՝  ԵՄ (27 երկիր), Արգենտինա, Եգիպտոս, Սաուդյան Արաբիա, Շվեյցարիա, Միացյալ Թագավորություն, Կանադա, Չիլի, Կոլումբիա, Ինդոնեզիա, Մարոկկո, Նորվեգիա, Պաղեստին, Շրի Լանկա, Թաիլանդ, Տրինիդադ և </a:t>
            </a:r>
            <a:r>
              <a:rPr lang="hy-AM" sz="2200" dirty="0" smtClean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տոբագո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Թուրքիա, Վիետնամ:</a:t>
            </a: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14438C-CC34-4285-B829-26B5322CD42F}"/>
              </a:ext>
            </a:extLst>
          </p:cNvPr>
          <p:cNvSpPr txBox="1"/>
          <p:nvPr/>
        </p:nvSpPr>
        <p:spPr>
          <a:xfrm>
            <a:off x="557415" y="1159296"/>
            <a:ext cx="11137900" cy="1107996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2025 թ․-ին «Կայուն օրգանական աղտոետիչների մասին» </a:t>
            </a:r>
            <a:r>
              <a:rPr lang="hy-AM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Ստոկհոլմի կոնվենցիան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քլորպիրիֆոսը ներառեց գլոբալ արգելված նյութերի ցանկում, ինչը նշանակում է, որ միջազգային մակարդակում սկսվել է դրա օգտագործման փուլային դադարեցումը: </a:t>
            </a:r>
            <a:endParaRPr lang="en-US" sz="22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190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19613-75F7-40ED-9737-F9AFC7674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365125"/>
            <a:ext cx="11137900" cy="955675"/>
          </a:xfrm>
        </p:spPr>
        <p:txBody>
          <a:bodyPr>
            <a:noAutofit/>
          </a:bodyPr>
          <a:lstStyle/>
          <a:p>
            <a:pPr algn="ctr"/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Քլորպիրիֆոսի կիրառման նկատմամբ սահմանափակումներ սահմանած երկրները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F8A08E-8923-41E0-AAB7-BC46FC4A5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1558925"/>
            <a:ext cx="11976100" cy="5299075"/>
          </a:xfrm>
          <a:solidFill>
            <a:srgbClr val="B9E8FF"/>
          </a:solidFill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hy-AM" sz="2000" dirty="0"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Այս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երկրներում  քլորպիրիֆոսն ամբողջությամբ արգելված չէ, սակայն գործում են խիստ սահմանափակումներ.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ԱՄՆ</a:t>
            </a:r>
            <a:r>
              <a:rPr lang="hy-AM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Օգտագործումն արգելված է բնակելի տարածքներում և կենցաղում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: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Սննդամթերքի վրա կիրառման արգելքը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երկարատև դատական վճիռներից հետո մասնակիորեն փոփոխվել է. ներկայումս թույլատրվում է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օգտագործել միայն 11 մշակաբույսի համար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(առվույտ, խնձորենի, ծնեբեկ, բալենի, ցիտրուսներ, բամբակ, դեղձ, սոյայի հատիկներ, ելակ, շաքարի ճակնդեղ և ցորեն):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Ավստրալիա</a:t>
            </a:r>
            <a:r>
              <a:rPr lang="hy-AM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Կենցաղային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օգտագործումն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արգելված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թ</a:t>
            </a:r>
            <a:r>
              <a:rPr lang="hy-AM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-ից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սակայն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թույլատրվում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գյուղատնտեսությունում՝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խիստ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վերահսկվող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չափաքանակներով: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Հնդկաստան</a:t>
            </a:r>
            <a:r>
              <a:rPr lang="hy-AM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Արգելված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որոշակի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մշակաբույսերի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ցիտրուս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ծխախոտ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համար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բայց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այլ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ոլորտներում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դեռևս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կիրառվում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ԵԱՏՄ երկրներ (այդ թվում՝ Ռուսաստան և Հայաստան)</a:t>
            </a:r>
            <a:r>
              <a:rPr lang="hy-AM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Քլորպիրիֆոսն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արգելված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չէ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սննդամթերքում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դրա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մնացորդային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քանակների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նկատմամբ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սահմանված են թույլատրելի առավելագույն մակարդակներ, թեև տեղական բնապահպանական կազմակերպությունները պարբերաբար հանդես են գալիս այն լիովին արգելելու կոչով: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0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182E9-BDC4-42B0-9F31-1413FCB46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" y="-16827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2025 թ-ին ՀՀ ներկրվող քլորպիրիֆոս պարունակող թունաքիմիկատների ծավալը ըստ երկրների</a:t>
            </a:r>
            <a:endParaRPr lang="en-US" sz="2800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21B5EE14-3655-4B62-8638-60438E1B4A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0736258"/>
              </p:ext>
            </p:extLst>
          </p:nvPr>
        </p:nvGraphicFramePr>
        <p:xfrm>
          <a:off x="571500" y="1157288"/>
          <a:ext cx="10845800" cy="5472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0711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16F88-EBD9-48FE-979C-A288EC4B1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633" y="189938"/>
            <a:ext cx="10515600" cy="315912"/>
          </a:xfrm>
        </p:spPr>
        <p:txBody>
          <a:bodyPr>
            <a:normAutofit fontScale="90000"/>
          </a:bodyPr>
          <a:lstStyle/>
          <a:p>
            <a:pPr algn="ctr"/>
            <a:r>
              <a:rPr lang="hy-AM" sz="3200" dirty="0">
                <a:solidFill>
                  <a:srgbClr val="7030A0"/>
                </a:solidFill>
                <a:latin typeface="Sylfaen" panose="010A0502050306030303" pitchFamily="18" charset="0"/>
              </a:rPr>
              <a:t>Վերլուծություն</a:t>
            </a:r>
            <a:endParaRPr lang="en-US" sz="32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0AC391-6D46-4599-AA73-6139FD39F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4103024"/>
            <a:ext cx="11887200" cy="2630285"/>
          </a:xfrm>
          <a:solidFill>
            <a:srgbClr val="B9E8FF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2. Եվրոպական մատակարարների զգալի ներկայությունը (Անոմալիայի գործոնը)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Բավականին հետաքրքիր պատկեր են ներկայացնում եվրոպական երկրները, քանի որ ԵՄ-ում քլորպիրիֆոսն ամբողջությամբ արգելված է դեռևս 2020 թ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․-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ից։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Հունգարիա և Գերմանիա.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Հունգարիան զբաղեցնում է երրորդ տեղը՝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18.6 տոննայով (13.1%)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իսկ Գերմանիայից ներկրվել է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6.0 տոննա (4.3%)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Ուկրաինա.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Ուկրաինական «Ուկրավիտ» կամ այլ ձեռնարկություններից ներկրվել է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5.4 տոննա (3.9%)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0066E9-C0EC-4B64-B3BE-0E6D49044361}"/>
              </a:ext>
            </a:extLst>
          </p:cNvPr>
          <p:cNvSpPr txBox="1"/>
          <p:nvPr/>
        </p:nvSpPr>
        <p:spPr>
          <a:xfrm>
            <a:off x="152400" y="573579"/>
            <a:ext cx="11887199" cy="3396443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1. Չինաստանի բացարձակ մոնոպոլիան և ասիական գերիշխանությունը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Չինաստանի առաջատարությունը.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2025 թվականին ներկրված 141.4 տոննա քլորպիրիֆոսի ճնշող մեծամասնությունը՝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86.1 տոննան (60.9%)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բերվել է ուղիղ Չինաստանից։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Ասիական տանդեմ.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Եթե Չինաստանի ծավալներին գումարենք երկրորդ տեղում գտնվող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Հնդկաստանը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21.5 տոննա կամ 15.2%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), ապա կստանանք, որ Հայաստան մուտք գործած քլորպիրիֆոսի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ավելի քան 76%-ն ունի ասիական ծագում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 Սա փաստում է, որ հայկական շուկան կողմնորոշված է դեպի ավելի էժան, մասսայական արտադրության գեներիկ տարբերակները։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Համատեղ արտադրություն.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«Բուլղարիա-Չինաստան» խառը սխեմայով ներկրվել է ևս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3.3 տոննա (2.4%)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862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16F88-EBD9-48FE-979C-A288EC4B1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pPr algn="ctr"/>
            <a:r>
              <a:rPr lang="hy-AM" sz="3200" dirty="0">
                <a:solidFill>
                  <a:srgbClr val="7030A0"/>
                </a:solidFill>
                <a:latin typeface="Sylfaen" panose="010A0502050306030303" pitchFamily="18" charset="0"/>
              </a:rPr>
              <a:t>Վերլուծություն</a:t>
            </a:r>
            <a:endParaRPr lang="en-US" sz="32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0AC391-6D46-4599-AA73-6139FD39F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637559"/>
            <a:ext cx="11887200" cy="1582882"/>
          </a:xfrm>
          <a:solidFill>
            <a:srgbClr val="AFFFDF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3.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Միկրո-ներկրումներ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բարձր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տեխնոլոգիական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շուկաներից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Իսրայելի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Ադամա Մակտեշիմ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» ՍՊԸ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-ից 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ներկրվել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ընդամենը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0.5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տոննա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(0.4%)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Սա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նշանակում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որ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իսրայելական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թանկարժեք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բարձրորակ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համակցված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թունաքիմիկատները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չափազանց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փոքր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տեսակարար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կշիռ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ունեն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ընդհանուր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էժան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ծավալների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ֆոնին</a:t>
            </a:r>
            <a:r>
              <a:rPr lang="hy-AM" sz="2000" dirty="0">
                <a:solidFill>
                  <a:srgbClr val="000000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2F42EA-EEE6-408A-B551-D39EE6A465ED}"/>
              </a:ext>
            </a:extLst>
          </p:cNvPr>
          <p:cNvSpPr txBox="1"/>
          <p:nvPr/>
        </p:nvSpPr>
        <p:spPr>
          <a:xfrm>
            <a:off x="199505" y="1213658"/>
            <a:ext cx="11845637" cy="1015663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Կրկնակի ստանդարտ.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Քանի որ ԵՄ տարածքում այս նյութի կիրառումն արգելված է, այս ներկրումները փաստում են, որ եվրոպական որոշ գործարաններ շարունակում են քլորպիրիֆոս արտադրել բացառապես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երրորդ երկրներ (այդ թվում՝ Հայաստան) արտահանելու նպատակով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971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BC01F-6491-42EB-9324-2FD228462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0" y="115743"/>
            <a:ext cx="10756900" cy="1325563"/>
          </a:xfrm>
        </p:spPr>
        <p:txBody>
          <a:bodyPr>
            <a:noAutofit/>
          </a:bodyPr>
          <a:lstStyle/>
          <a:p>
            <a:pPr algn="ctr"/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2023-2025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թթ.-ին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ՀՀ-ում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օգտագործման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համար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թույլատրված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միայն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քլորպիրիֆոս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պարունակող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33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թունաքիմիկատների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առևտրային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անվանումները</a:t>
            </a:r>
            <a:endParaRPr lang="en-US" sz="28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E19F175-0609-4CA3-BD49-C952DCF42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593568"/>
              </p:ext>
            </p:extLst>
          </p:nvPr>
        </p:nvGraphicFramePr>
        <p:xfrm>
          <a:off x="965200" y="1690688"/>
          <a:ext cx="10629900" cy="473013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43319">
                  <a:extLst>
                    <a:ext uri="{9D8B030D-6E8A-4147-A177-3AD203B41FA5}">
                      <a16:colId xmlns:a16="http://schemas.microsoft.com/office/drawing/2014/main" val="3970036630"/>
                    </a:ext>
                  </a:extLst>
                </a:gridCol>
                <a:gridCol w="2887631">
                  <a:extLst>
                    <a:ext uri="{9D8B030D-6E8A-4147-A177-3AD203B41FA5}">
                      <a16:colId xmlns:a16="http://schemas.microsoft.com/office/drawing/2014/main" val="944556898"/>
                    </a:ext>
                  </a:extLst>
                </a:gridCol>
                <a:gridCol w="611881">
                  <a:extLst>
                    <a:ext uri="{9D8B030D-6E8A-4147-A177-3AD203B41FA5}">
                      <a16:colId xmlns:a16="http://schemas.microsoft.com/office/drawing/2014/main" val="2062646674"/>
                    </a:ext>
                  </a:extLst>
                </a:gridCol>
                <a:gridCol w="2829251">
                  <a:extLst>
                    <a:ext uri="{9D8B030D-6E8A-4147-A177-3AD203B41FA5}">
                      <a16:colId xmlns:a16="http://schemas.microsoft.com/office/drawing/2014/main" val="4007907935"/>
                    </a:ext>
                  </a:extLst>
                </a:gridCol>
                <a:gridCol w="808357">
                  <a:extLst>
                    <a:ext uri="{9D8B030D-6E8A-4147-A177-3AD203B41FA5}">
                      <a16:colId xmlns:a16="http://schemas.microsoft.com/office/drawing/2014/main" val="64228765"/>
                    </a:ext>
                  </a:extLst>
                </a:gridCol>
                <a:gridCol w="2849461">
                  <a:extLst>
                    <a:ext uri="{9D8B030D-6E8A-4147-A177-3AD203B41FA5}">
                      <a16:colId xmlns:a16="http://schemas.microsoft.com/office/drawing/2014/main" val="4218747594"/>
                    </a:ext>
                  </a:extLst>
                </a:gridCol>
              </a:tblGrid>
              <a:tr h="455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Առևտրային անվանում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Առևտրային անվանում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Առևտրային անվանում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60582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Ագրիքլոր ԱԼՍ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12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Գոյա 480 ԻՀ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23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Պառուս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255557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Ագրիքլոր ԿԿՊ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13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Դելեգատ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24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Պիրինեքս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363439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Ագրիֆոս 480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14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Դեմոն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25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Ռեյնիֆոս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024350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4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Ագրոս Մելլի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15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Դիֆենդեր 48% ՍԽ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26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Սարբան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531807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5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Ագրոֆոս </a:t>
                      </a: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16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Դուրսբան 48% ԷԽ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27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Սիկոբան 48 ԽԷ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092576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Ագրոֆոս 5 Հ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17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Դուրսբանոս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28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Տայրա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965522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7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Ազադ Պիրիմեքս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18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Դուրսբանֆոս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29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Տայրա ԷԽ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810255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8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Ալբոֆոս 5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19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Դուրֆոս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30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Քինգո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51791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9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Ալբոֆոս Սուպեր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20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ՀուսԲան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31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Քլորպիրիֆոս 480 գ/լ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829971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10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Բանզայ 30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21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>
                          <a:effectLst/>
                          <a:latin typeface="Sylfaen" panose="010A0502050306030303" pitchFamily="18" charset="0"/>
                        </a:rPr>
                        <a:t>Մակ Ռիֆուս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32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Օբաման 480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89125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11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Բանզայ 4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22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Նապոլեոն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33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Ֆոսբան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485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74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BC01F-6491-42EB-9324-2FD228462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56" y="13045"/>
            <a:ext cx="11362344" cy="1200614"/>
          </a:xfrm>
        </p:spPr>
        <p:txBody>
          <a:bodyPr>
            <a:noAutofit/>
          </a:bodyPr>
          <a:lstStyle/>
          <a:p>
            <a:pPr algn="ctr"/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2023-2025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թթ.-ին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ՀՀ-ում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օգտագործման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համար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թույլատրված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քլորպիրիֆոս և այլ ակտիվ բաղա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պարունակող</a:t>
            </a:r>
            <a:b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</a:b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35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թունաքիմիկատների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առևտրային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անվանումները</a:t>
            </a:r>
            <a:endParaRPr lang="en-US" sz="32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E19F175-0609-4CA3-BD49-C952DCF42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754197"/>
              </p:ext>
            </p:extLst>
          </p:nvPr>
        </p:nvGraphicFramePr>
        <p:xfrm>
          <a:off x="533631" y="1274744"/>
          <a:ext cx="10629900" cy="534576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43319">
                  <a:extLst>
                    <a:ext uri="{9D8B030D-6E8A-4147-A177-3AD203B41FA5}">
                      <a16:colId xmlns:a16="http://schemas.microsoft.com/office/drawing/2014/main" val="3970036630"/>
                    </a:ext>
                  </a:extLst>
                </a:gridCol>
                <a:gridCol w="2887631">
                  <a:extLst>
                    <a:ext uri="{9D8B030D-6E8A-4147-A177-3AD203B41FA5}">
                      <a16:colId xmlns:a16="http://schemas.microsoft.com/office/drawing/2014/main" val="944556898"/>
                    </a:ext>
                  </a:extLst>
                </a:gridCol>
                <a:gridCol w="611881">
                  <a:extLst>
                    <a:ext uri="{9D8B030D-6E8A-4147-A177-3AD203B41FA5}">
                      <a16:colId xmlns:a16="http://schemas.microsoft.com/office/drawing/2014/main" val="2062646674"/>
                    </a:ext>
                  </a:extLst>
                </a:gridCol>
                <a:gridCol w="2829251">
                  <a:extLst>
                    <a:ext uri="{9D8B030D-6E8A-4147-A177-3AD203B41FA5}">
                      <a16:colId xmlns:a16="http://schemas.microsoft.com/office/drawing/2014/main" val="4007907935"/>
                    </a:ext>
                  </a:extLst>
                </a:gridCol>
                <a:gridCol w="808357">
                  <a:extLst>
                    <a:ext uri="{9D8B030D-6E8A-4147-A177-3AD203B41FA5}">
                      <a16:colId xmlns:a16="http://schemas.microsoft.com/office/drawing/2014/main" val="64228765"/>
                    </a:ext>
                  </a:extLst>
                </a:gridCol>
                <a:gridCol w="2849461">
                  <a:extLst>
                    <a:ext uri="{9D8B030D-6E8A-4147-A177-3AD203B41FA5}">
                      <a16:colId xmlns:a16="http://schemas.microsoft.com/office/drawing/2014/main" val="4218747594"/>
                    </a:ext>
                  </a:extLst>
                </a:gridCol>
              </a:tblGrid>
              <a:tr h="455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Առևտրային անվանում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Առևտրային անվանում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endParaRPr lang="en-US" sz="18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>
                          <a:effectLst/>
                          <a:latin typeface="Sylfaen" panose="010A0502050306030303" pitchFamily="18" charset="0"/>
                        </a:rPr>
                        <a:t>Առևտրային անվանում</a:t>
                      </a:r>
                      <a:endParaRPr lang="en-US" sz="18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60582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Հայլա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Գոյա 550 ԻՀ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Շաման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255557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Պիրինեքս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սուպեր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Գրանդ Դ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Շանս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363439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Սկարլետ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+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Դեմոն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- Դ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Շանս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պլյուս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024350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Բուֆֆալո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Դոն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Ուլտիմատ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531807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Պիրելլի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Դոն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550 Գ/Լ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Սի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Մորր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55% ԷԽ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092576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Էմա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Ց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Էլնուր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-Դ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Ցիպի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Պլյուս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ԽԷ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965522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Պրոքլոր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Լանցետ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505 ԽԷ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Քլորպիրիվիտ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Ագրո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810255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Ֆիպրո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Յունկեր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Քլորպիրիֆոս 500 գ/լ + ցիպերմետրին 50 գ/լ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51791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Ագրիքլոր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Էքստրա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ԱԼՍ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Նուրբել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Քլորցիրին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550 ԽԷ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829971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Ագրիքլոր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Էքստրա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ԿԿՊ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Նուրել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Ագրո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Օբաման Սուպեր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89125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Ագրիֆոս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Սուպեր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505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Նուրել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Դեոս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68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Նապոլեոն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485767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Ագրոֆոս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Սուպեր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57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Նուրելլ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Դ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499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229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3A9E3-6F51-446F-92F5-E8BD15180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67" y="-66502"/>
            <a:ext cx="11679381" cy="1368136"/>
          </a:xfrm>
        </p:spPr>
        <p:txBody>
          <a:bodyPr>
            <a:noAutofit/>
          </a:bodyPr>
          <a:lstStyle/>
          <a:p>
            <a:pPr algn="ctr"/>
            <a:r>
              <a:rPr lang="hy-AM" sz="2800" b="1" i="0" u="none" strike="noStrike" baseline="0" dirty="0">
                <a:solidFill>
                  <a:srgbClr val="7030A0"/>
                </a:solidFill>
                <a:effectLst/>
                <a:latin typeface="Sylfaen" panose="010A0502050306030303" pitchFamily="18" charset="0"/>
              </a:rPr>
              <a:t>2023-2025 թթ.-ին Հայաստանում օգտագործման համար թույլատրված քլորպիրիֆոս և քլորպիրիֆոսի հետ այլ ակտիվ բաղադրիչներ պարունակող  թունաքիմիկատների</a:t>
            </a:r>
            <a:r>
              <a:rPr lang="hy-AM" sz="2800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latin typeface="Sylfaen" panose="010A0502050306030303" pitchFamily="18" charset="0"/>
              </a:rPr>
              <a:t>թվաքանակը</a:t>
            </a:r>
            <a:endParaRPr lang="en-US" sz="2800" dirty="0">
              <a:solidFill>
                <a:srgbClr val="7030A0"/>
              </a:solidFill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2219D598-C92B-4DF0-B10A-FB5103F239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2742662"/>
              </p:ext>
            </p:extLst>
          </p:nvPr>
        </p:nvGraphicFramePr>
        <p:xfrm>
          <a:off x="66502" y="1301634"/>
          <a:ext cx="11787446" cy="5631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1867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95951-2D48-4752-A7F4-DBA46D5C1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118" y="198376"/>
            <a:ext cx="8864600" cy="866775"/>
          </a:xfrm>
        </p:spPr>
        <p:txBody>
          <a:bodyPr>
            <a:noAutofit/>
          </a:bodyPr>
          <a:lstStyle/>
          <a:p>
            <a:pPr algn="ctr"/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Գլիֆոսատ ակտիվ բաղադրիչով մոլախոտասպաններ 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հերբիցիդներ</a:t>
            </a: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3200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Глифосат - Трехмерная модель молекулы">
            <a:extLst>
              <a:ext uri="{FF2B5EF4-FFF2-40B4-BE49-F238E27FC236}">
                <a16:creationId xmlns:a16="http://schemas.microsoft.com/office/drawing/2014/main" id="{E67C8AAC-E1FD-4EA0-9CEC-F5767BD155D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839588" y="2435631"/>
            <a:ext cx="4705006" cy="2876204"/>
          </a:xfrm>
          <a:prstGeom prst="rect">
            <a:avLst/>
          </a:prstGeom>
          <a:solidFill>
            <a:srgbClr val="B9E8FF"/>
          </a:solidFill>
          <a:ln>
            <a:noFill/>
          </a:ln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CDD13CA-04B1-40A6-97A5-ED056B2083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391267"/>
              </p:ext>
            </p:extLst>
          </p:nvPr>
        </p:nvGraphicFramePr>
        <p:xfrm>
          <a:off x="3025776" y="1594101"/>
          <a:ext cx="9001702" cy="457283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858727">
                  <a:extLst>
                    <a:ext uri="{9D8B030D-6E8A-4147-A177-3AD203B41FA5}">
                      <a16:colId xmlns:a16="http://schemas.microsoft.com/office/drawing/2014/main" val="2158948286"/>
                    </a:ext>
                  </a:extLst>
                </a:gridCol>
                <a:gridCol w="4142975">
                  <a:extLst>
                    <a:ext uri="{9D8B030D-6E8A-4147-A177-3AD203B41FA5}">
                      <a16:colId xmlns:a16="http://schemas.microsoft.com/office/drawing/2014/main" val="386509806"/>
                    </a:ext>
                  </a:extLst>
                </a:gridCol>
              </a:tblGrid>
              <a:tr h="812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Էմպիրիկ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բանաձև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C</a:t>
                      </a:r>
                      <a:r>
                        <a:rPr lang="hy-AM" sz="2200" baseline="-25000" dirty="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H</a:t>
                      </a:r>
                      <a:r>
                        <a:rPr lang="hy-AM" sz="2200" baseline="-25000" dirty="0">
                          <a:effectLst/>
                          <a:latin typeface="Sylfaen" panose="010A0502050306030303" pitchFamily="18" charset="0"/>
                        </a:rPr>
                        <a:t>8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NO</a:t>
                      </a:r>
                      <a:r>
                        <a:rPr lang="hy-AM" sz="2200" baseline="-25000" dirty="0">
                          <a:effectLst/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P 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200" dirty="0">
                          <a:effectLst/>
                          <a:latin typeface="Sylfaen" panose="010A0502050306030303" pitchFamily="18" charset="0"/>
                        </a:rPr>
                        <a:t>HOOCCH</a:t>
                      </a:r>
                      <a:r>
                        <a:rPr lang="en-US" sz="2200" baseline="-25000" dirty="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r>
                        <a:rPr lang="en-US" sz="2200" dirty="0">
                          <a:effectLst/>
                          <a:latin typeface="Sylfaen" panose="010A0502050306030303" pitchFamily="18" charset="0"/>
                        </a:rPr>
                        <a:t>NHCH</a:t>
                      </a:r>
                      <a:r>
                        <a:rPr lang="en-US" sz="2200" baseline="-25000" dirty="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r>
                        <a:rPr lang="en-US" sz="2200" dirty="0">
                          <a:effectLst/>
                          <a:latin typeface="Sylfaen" panose="010A0502050306030303" pitchFamily="18" charset="0"/>
                        </a:rPr>
                        <a:t>PO(OH)</a:t>
                      </a:r>
                      <a:r>
                        <a:rPr lang="en-US" sz="2200" baseline="-25000" dirty="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838337"/>
                  </a:ext>
                </a:extLst>
              </a:tr>
              <a:tr h="4662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Թունաքիմիկատի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ակտիվ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բաղադրիչը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N-(ֆոսֆոնոմեթիլ)գլիցին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458605"/>
                  </a:ext>
                </a:extLst>
              </a:tr>
              <a:tr h="4692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Քիմիական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դաս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Ֆոսֆորօրգանական միացություն 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372347"/>
                  </a:ext>
                </a:extLst>
              </a:tr>
              <a:tr h="4692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Պատրաստուկային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ձև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Ջրային լուծույթ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268377"/>
                  </a:ext>
                </a:extLst>
              </a:tr>
              <a:tr h="4692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Ներթափանցման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եղանակ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Կոնտակտ-ներբույսային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641439"/>
                  </a:ext>
                </a:extLst>
              </a:tr>
              <a:tr h="4692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Ազդեցությունը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օրգանիզմների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վրա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Հերբիցիդ (մոլախոտասպան)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933264"/>
                  </a:ext>
                </a:extLst>
              </a:tr>
              <a:tr h="4692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Կիրառման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եղանակ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Սրսկում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ցողում</a:t>
                      </a: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18611"/>
                  </a:ext>
                </a:extLst>
              </a:tr>
              <a:tr h="4692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  <a:latin typeface="Sylfaen" panose="010A0502050306030303" pitchFamily="18" charset="0"/>
                        </a:rPr>
                        <a:t>CAS </a:t>
                      </a:r>
                      <a:r>
                        <a:rPr lang="ru-RU" sz="2200" dirty="0" err="1">
                          <a:effectLst/>
                          <a:latin typeface="Sylfaen" panose="010A0502050306030303" pitchFamily="18" charset="0"/>
                        </a:rPr>
                        <a:t>համար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1071-83-6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711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1842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A7FEA0-F500-4C1D-B18A-C1D48BDEF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49275"/>
          </a:xfrm>
        </p:spPr>
        <p:txBody>
          <a:bodyPr>
            <a:normAutofit/>
          </a:bodyPr>
          <a:lstStyle/>
          <a:p>
            <a:pPr algn="ctr"/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Գլիֆոսատի կիրառությունը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7B0C53-F9EA-48C1-85E2-A88207A0E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895" y="4688507"/>
            <a:ext cx="11804073" cy="1499588"/>
          </a:xfrm>
          <a:solidFill>
            <a:srgbClr val="B9E8FF"/>
          </a:solidFill>
        </p:spPr>
        <p:txBody>
          <a:bodyPr>
            <a:no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չ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գյուղատնտեսական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նշանակության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հողեր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ում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`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էլեկտրահաղորդման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գծերի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պահպանման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գոտիներ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գազատարների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նավթամուղների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երթուղիներ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երկաթուղիների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խճուղային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ճանապարհների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հողօտարման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շերտեր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թմբեր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օդանավակայաններ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արդյունաբերական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տարածքնե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րում, խմելու և ոռոգման ջրատար խողովակների մոտակա տարածքներում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ED9AA5-7FD8-439B-B09D-DC6FAEA18AE8}"/>
              </a:ext>
            </a:extLst>
          </p:cNvPr>
          <p:cNvSpPr txBox="1"/>
          <p:nvPr/>
        </p:nvSpPr>
        <p:spPr>
          <a:xfrm>
            <a:off x="165676" y="1735824"/>
            <a:ext cx="11762509" cy="1180451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  <a:buSzPts val="1000"/>
              <a:tabLst>
                <a:tab pos="457200" algn="l"/>
              </a:tabLst>
            </a:pPr>
            <a:r>
              <a:rPr lang="hy-AM" sz="2000" b="1" dirty="0">
                <a:solidFill>
                  <a:srgbClr val="000000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Խ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աղողի այգիներում, ցիտրուսային տնկարկներում, պտղատու այգիներում և թեյի պլանտացիաներում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Կարող է օգտագործվել անձնական օժանդակ տնտեսություններում և տնամերձ հողատարածքներում,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անմշակ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թողնված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վարելահողեր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ում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։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C616B2-CAFE-4AFE-9569-727AA1E91ED7}"/>
              </a:ext>
            </a:extLst>
          </p:cNvPr>
          <p:cNvSpPr txBox="1"/>
          <p:nvPr/>
        </p:nvSpPr>
        <p:spPr>
          <a:xfrm>
            <a:off x="144895" y="3065873"/>
            <a:ext cx="11804073" cy="1323439"/>
          </a:xfrm>
          <a:prstGeom prst="rect">
            <a:avLst/>
          </a:prstGeom>
          <a:solidFill>
            <a:srgbClr val="AFFFDF"/>
          </a:solidFill>
        </p:spPr>
        <p:txBody>
          <a:bodyPr wrap="square" rtlCol="0">
            <a:spAutoFit/>
          </a:bodyPr>
          <a:lstStyle/>
          <a:p>
            <a:r>
              <a:rPr lang="hy-AM" sz="2000" b="1" dirty="0">
                <a:solidFill>
                  <a:srgbClr val="000000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ացահատիկային, հատիկաընդեղեն, բանջարանոցային մշակաբույսերի, կարտոֆիլի, գազարի, կաղամբի, շաքարի ճակնդեղի և եգիպտացորենի ցանքատարածքներում, տեխնիկական (կտավատի) և  ձիթատու (արևածաղկի) մշակաբույսերի ցանքատարածքներում,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միամյա ու բազմամյա խոտաբույսերի (այդ թվում՝ սարգախոտերի/գազոնների) ցանքի և տնկման համար: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2656E-FB2D-4DA9-8495-78AE740DD0CE}"/>
              </a:ext>
            </a:extLst>
          </p:cNvPr>
          <p:cNvSpPr txBox="1"/>
          <p:nvPr/>
        </p:nvSpPr>
        <p:spPr>
          <a:xfrm>
            <a:off x="165675" y="774308"/>
            <a:ext cx="11762509" cy="707886"/>
          </a:xfrm>
          <a:prstGeom prst="rect">
            <a:avLst/>
          </a:prstGeom>
          <a:solidFill>
            <a:srgbClr val="AFFFDF"/>
          </a:solidFill>
        </p:spPr>
        <p:txBody>
          <a:bodyPr wrap="square" rtlCol="0">
            <a:spAutoFit/>
          </a:bodyPr>
          <a:lstStyle/>
          <a:p>
            <a:r>
              <a:rPr lang="hy-AM" sz="2000" dirty="0">
                <a:solidFill>
                  <a:srgbClr val="000000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Մ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իամյա ու բազմամյա մոլախոտերի աճը կասեցնելու, հետագայում մոլախոտը ոչնչացնելու </a:t>
            </a:r>
            <a:r>
              <a:rPr lang="hy-AM" sz="2000" dirty="0">
                <a:solidFill>
                  <a:srgbClr val="000000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համար գլիսոֆատը կիրառվում է՝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3295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6BE916-428B-4F98-B837-A1263CD81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066"/>
            <a:ext cx="10515600" cy="752475"/>
          </a:xfrm>
        </p:spPr>
        <p:txBody>
          <a:bodyPr>
            <a:normAutofit/>
          </a:bodyPr>
          <a:lstStyle/>
          <a:p>
            <a:pPr algn="ctr"/>
            <a:r>
              <a:rPr lang="hy-AM" sz="3200" b="1" dirty="0">
                <a:solidFill>
                  <a:srgbClr val="7030A0"/>
                </a:solidFill>
                <a:latin typeface="Sylfaen" panose="010A0502050306030303" pitchFamily="18" charset="0"/>
              </a:rPr>
              <a:t>Ազդեցության մեխանիզմը</a:t>
            </a:r>
            <a:endParaRPr lang="en-US" sz="3200" b="1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A23959-08EE-47A4-83D9-43DA540EF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429000"/>
            <a:ext cx="11925300" cy="1941483"/>
          </a:xfrm>
          <a:solidFill>
            <a:srgbClr val="AFFFDF"/>
          </a:solidFill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2200" dirty="0">
                <a:latin typeface="Sylfaen" panose="010A0502050306030303" pitchFamily="18" charset="0"/>
                <a:cs typeface="Arial" panose="020B0604020202020204" pitchFamily="34" charset="0"/>
              </a:rPr>
              <a:t>Հերբիցիդի ազդեցության արագությունը կախված է </a:t>
            </a:r>
            <a:r>
              <a:rPr lang="hy-AM" sz="2200" b="1" dirty="0">
                <a:latin typeface="Sylfaen" panose="010A0502050306030303" pitchFamily="18" charset="0"/>
                <a:cs typeface="Arial" panose="020B0604020202020204" pitchFamily="34" charset="0"/>
              </a:rPr>
              <a:t>մոլախոտերի աճի ակտիվությունից և մշակման (սրսկման) ժամանակահատվածից:  Հերբիցիդի ազդեցության դրսևորումը նկատվում է 5-30 և ավելի օր հետո: </a:t>
            </a:r>
            <a:r>
              <a:rPr lang="hy-AM" sz="2200" dirty="0">
                <a:latin typeface="Sylfaen" panose="010A0502050306030303" pitchFamily="18" charset="0"/>
                <a:cs typeface="Arial" panose="020B0604020202020204" pitchFamily="34" charset="0"/>
              </a:rPr>
              <a:t>Թունաքիմիկատի ազդեցության նշաններն են՝ բույսերի տերևների աստիճանական թառամումը, դեղնումը, այնուհետև՝ դարչնագույն դառնալը,  իսպառ չորանալը:</a:t>
            </a:r>
            <a:endParaRPr lang="en-US" sz="2200" dirty="0">
              <a:latin typeface="Sylfaen" panose="010A0502050306030303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121E18-53E5-423F-80D6-5B1B1445BA7B}"/>
              </a:ext>
            </a:extLst>
          </p:cNvPr>
          <p:cNvSpPr txBox="1"/>
          <p:nvPr/>
        </p:nvSpPr>
        <p:spPr>
          <a:xfrm>
            <a:off x="43642" y="860541"/>
            <a:ext cx="11881658" cy="1323439"/>
          </a:xfrm>
          <a:prstGeom prst="rect">
            <a:avLst/>
          </a:prstGeom>
          <a:solidFill>
            <a:srgbClr val="AFFFDF"/>
          </a:solidFill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Գլիֆոսատն օ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ժտված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համակարգային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սիստեմային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ազդեցությամբ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Մոլախոտերի մեջ է թափանցում տերևների և այլ կանաչ մասերի միջոցով: </a:t>
            </a:r>
            <a:r>
              <a:rPr lang="hy-AM" sz="20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Տերևներից գլիֆոսատը շարժվում է բույսի ֆլեմայի` շաքարներ տեղափոխող հյուսվածքի միջոցով,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վերաբաշխվում է ամբողջ բույսով մեկ՝ ներառյալ արմատային համակարգը: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5CF277-AD77-4EF3-A3A9-5D39464895E0}"/>
              </a:ext>
            </a:extLst>
          </p:cNvPr>
          <p:cNvSpPr txBox="1"/>
          <p:nvPr/>
        </p:nvSpPr>
        <p:spPr>
          <a:xfrm>
            <a:off x="0" y="5489627"/>
            <a:ext cx="11895513" cy="1015663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Կարող է բույսի մեջ ներթափանցել նաև արմատային համակարգի միջոցով, բայց այս դեպքում քիչ քանակն է կլանվում, </a:t>
            </a:r>
            <a:r>
              <a:rPr lang="hy-AM" sz="20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քանի որ հողում գլիֆոսատն արագ կապվում է այլ նյութերի/մասնիկների հետ և ապաակտիվանում է: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F56195-651E-48BF-AB3E-D8F0DE4A93E9}"/>
              </a:ext>
            </a:extLst>
          </p:cNvPr>
          <p:cNvSpPr txBox="1"/>
          <p:nvPr/>
        </p:nvSpPr>
        <p:spPr>
          <a:xfrm>
            <a:off x="43642" y="2313961"/>
            <a:ext cx="11895513" cy="1015663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Գլիֆոսատը կուտակվելով մոլախոտի արմատներում և ծիլերում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արգելափակում է արոմատիկ ամինաթթուների սինթեզը, ինչը հանգեցնում է ողջ բույսի կործանմանը: 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Գլիֆոսատը չի ազդում այն սերմերի վրա, որոնք հասել են ֆիզիոլոգիական հասունության: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79899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5B8B0-BD75-491A-893D-451BFC9B6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60" y="257695"/>
            <a:ext cx="10502207" cy="1155469"/>
          </a:xfrm>
        </p:spPr>
        <p:txBody>
          <a:bodyPr>
            <a:normAutofit/>
          </a:bodyPr>
          <a:lstStyle/>
          <a:p>
            <a:pPr algn="ctr"/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Ազդեցության մեխանիզմը </a:t>
            </a:r>
            <a:b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(Ինչպե՞ս է ոչնչացնում մոլախոտերը)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F9CFDC-9878-4033-80CB-326265D8A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761" y="1907453"/>
            <a:ext cx="11838478" cy="46346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Գլիֆոսատն ունի յուրահատուկ ազդեցության մեխանիզմ.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y-AM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Շիկիմատային ուղու արգելափակում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Այն ընկճում է EPSP սինթազ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(5-էնոլ-պիրուվիլ-շիկիմատ-3-ֆոսֆատ սինթազ) ֆերմենտի աշխատանքը: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y-AM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Ամինաթթուների սինթեզի դադարեցում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Այս ֆերմենտի արգելափակման հետևանքով </a:t>
            </a:r>
            <a:r>
              <a:rPr lang="hy-AM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բույսը դադարում է արտադրել կենսական կարևոր արոմատիկ ամինաթթուներ (ֆենիլալանին, թիրոզին և տրիպտոֆան):</a:t>
            </a:r>
            <a:endParaRPr lang="en-US" sz="2200" b="1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y-AM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Համակարգային ազդեցություն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Ցողելիս այն ներծծվում է բույսի տերևների միջով և տեղաշարժվում դեպի արմատային համակարգ՝ ամբողջությամբ չորացնելով մոլախոտը: Հողում հայտնվելիս՝ այն արագորեն կապվում է կավային մասնիկների հետ և կորցնում ակտիվությունը (արմատներով չի ներծծվում):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630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60EA6-AE53-4B63-B397-6E8B561C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988800" cy="777875"/>
          </a:xfrm>
        </p:spPr>
        <p:txBody>
          <a:bodyPr>
            <a:normAutofit/>
          </a:bodyPr>
          <a:lstStyle/>
          <a:p>
            <a:pPr algn="ctr"/>
            <a:r>
              <a:rPr lang="hy-AM" sz="24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  պարունակող թունաքիմիկատների ներթափանցման ուղիները</a:t>
            </a:r>
            <a:endParaRPr lang="en-US" sz="24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50FC49-6260-4FA4-92A2-02948439A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" y="1028106"/>
            <a:ext cx="11899900" cy="777876"/>
          </a:xfrm>
          <a:solidFill>
            <a:srgbClr val="FFEBFF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Գլիֆոսատը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մարդու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կենդանիների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օրգանիզմ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կարող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ներթափանցել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քանի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հիմնական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ուղիներով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FB4DAC-F0A7-4A90-B47E-5E2014809F5A}"/>
              </a:ext>
            </a:extLst>
          </p:cNvPr>
          <p:cNvSpPr txBox="1"/>
          <p:nvPr/>
        </p:nvSpPr>
        <p:spPr>
          <a:xfrm>
            <a:off x="0" y="1887441"/>
            <a:ext cx="6096000" cy="4546181"/>
          </a:xfrm>
          <a:prstGeom prst="rect">
            <a:avLst/>
          </a:prstGeom>
          <a:solidFill>
            <a:srgbClr val="AFFFDF"/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Բերանային</a:t>
            </a:r>
            <a:r>
              <a:rPr lang="en-US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մարսողական</a:t>
            </a:r>
            <a:r>
              <a:rPr lang="en-US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ուղի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Գլիֆոսատի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մնացորդներ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պարունակող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սննդամթերքի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ջրի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օգտագործման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միջոցով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։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Պատահական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կուլ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տալու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դեպքում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՝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պատրաստուկների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հետ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աշխատելիս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։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Շնչառական</a:t>
            </a:r>
            <a:r>
              <a:rPr lang="en-US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ուղի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Սրսկման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ժամանակ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առաջացած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կաթիլների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աերոզոլների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ներշնչման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միջոցով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։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Հատկապես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վտանգը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մեծանում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փակ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տարածքներում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քամոտ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եղանակին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սրսկելու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դեպքում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։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093E0F-695E-4BE9-8A0D-A77A3820AAB1}"/>
              </a:ext>
            </a:extLst>
          </p:cNvPr>
          <p:cNvSpPr txBox="1"/>
          <p:nvPr/>
        </p:nvSpPr>
        <p:spPr>
          <a:xfrm>
            <a:off x="6184900" y="1887441"/>
            <a:ext cx="6096000" cy="4546181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Մաշկային</a:t>
            </a:r>
            <a:r>
              <a:rPr lang="en-US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դերմալ</a:t>
            </a:r>
            <a:r>
              <a:rPr lang="en-US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ներթափանցում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Գլիֆոսատ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պարունակող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լուծույթի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հետ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անմիջական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շփման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արդյունքում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։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Թեև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մաշկի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միջոցով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ներծծումը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համեմատաբար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սահմանափակ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երկարատև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հաճախակի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շփման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դեպքում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կարող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նշանակություն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ունենալ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։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Աչքերի</a:t>
            </a:r>
            <a:r>
              <a:rPr lang="en-US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միջոցով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Սրսկման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կաթիլների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պատրաստուկի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պատահական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ընկնելու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դեպքում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։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Կարող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առաջացնել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աչքերի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գրգռում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և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բորբոքում</a:t>
            </a:r>
            <a:r>
              <a:rPr lang="en-US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33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60EA6-AE53-4B63-B397-6E8B561C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>
            <a:normAutofit/>
          </a:bodyPr>
          <a:lstStyle/>
          <a:p>
            <a:pPr algn="ctr"/>
            <a:r>
              <a:rPr lang="hy-AM" sz="2400" b="1" dirty="0">
                <a:solidFill>
                  <a:srgbClr val="9900FF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  պարունակող թունաքիմիկատների սուր ազդեցության հետևանքները</a:t>
            </a:r>
            <a:endParaRPr lang="en-US" sz="2400" dirty="0">
              <a:latin typeface="Sylfaen" panose="010A050205030603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50FC49-6260-4FA4-92A2-02948439A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2931823"/>
            <a:ext cx="11899900" cy="777876"/>
          </a:xfrm>
          <a:solidFill>
            <a:srgbClr val="AFFFDF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y-AM" sz="2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Անմիջական շփումը կամ պատահական կլանումը կարող է դրսևորվել հետևյալ ախտանշաններով.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FB4DAC-F0A7-4A90-B47E-5E2014809F5A}"/>
              </a:ext>
            </a:extLst>
          </p:cNvPr>
          <p:cNvSpPr txBox="1"/>
          <p:nvPr/>
        </p:nvSpPr>
        <p:spPr>
          <a:xfrm>
            <a:off x="146050" y="3806563"/>
            <a:ext cx="11899900" cy="2123658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y-AM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Մաշկի և լորձաթաղանթի գրգռում.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աչքերի կամ մաշկի հետ շփումը առաջացնում է կարմրություն և այրոց։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y-AM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Մարսողական խանգարումներ.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սրտխառնոց, փսխում, փորլուծություն և որովայնային ցավեր։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y-AM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Շնչառական խնդիրներ.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շնչուղիների գրգռում, հազ և դժվարաշնչություն՝ ցողման ընթացքում գոլորշիների ներշնչման դեպքում։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093E0F-695E-4BE9-8A0D-A77A3820AAB1}"/>
              </a:ext>
            </a:extLst>
          </p:cNvPr>
          <p:cNvSpPr txBox="1"/>
          <p:nvPr/>
        </p:nvSpPr>
        <p:spPr>
          <a:xfrm>
            <a:off x="171450" y="6027085"/>
            <a:ext cx="11849100" cy="804836"/>
          </a:xfrm>
          <a:prstGeom prst="rect">
            <a:avLst/>
          </a:prstGeom>
          <a:solidFill>
            <a:srgbClr val="AFFFDF"/>
          </a:solidFill>
        </p:spPr>
        <p:txBody>
          <a:bodyPr wrap="square" rtlCol="0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hy-AM" sz="2200" dirty="0"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Ուստի աշխատելիս պարտադիր պետք է օգտագործել ձեռնոցներ, պաշտպանիչ ակնոց և դիմակ,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քանի որ կոնցենտրատը կարող է գրգռել մաշկն ու աչքերը: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E2278C-D73D-4AB5-B9F0-94F89F33A1F3}"/>
              </a:ext>
            </a:extLst>
          </p:cNvPr>
          <p:cNvSpPr txBox="1"/>
          <p:nvPr/>
        </p:nvSpPr>
        <p:spPr>
          <a:xfrm>
            <a:off x="171450" y="1099262"/>
            <a:ext cx="11899900" cy="1734577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ru-RU" sz="2200" b="1" dirty="0" err="1">
                <a:solidFill>
                  <a:srgbClr val="1F3763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Առավել</a:t>
            </a:r>
            <a:r>
              <a:rPr lang="ru-RU" sz="2200" b="1" dirty="0">
                <a:solidFill>
                  <a:srgbClr val="1F3763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1F3763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վտանգի</a:t>
            </a:r>
            <a:r>
              <a:rPr lang="ru-RU" sz="2200" b="1" dirty="0">
                <a:solidFill>
                  <a:srgbClr val="1F3763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1F3763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ենթակա</a:t>
            </a:r>
            <a:r>
              <a:rPr lang="ru-RU" sz="2200" b="1" dirty="0">
                <a:solidFill>
                  <a:srgbClr val="1F3763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1F3763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խմբեր</a:t>
            </a:r>
            <a:endParaRPr lang="en-US" sz="2200" b="1" dirty="0">
              <a:solidFill>
                <a:srgbClr val="1F3763"/>
              </a:solidFill>
              <a:effectLst/>
              <a:latin typeface="Sylfaen" panose="010A05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Գյուղատնտեսական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աշխատողները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և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ֆերմերները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Թունաքիմիկատների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y-AM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վաճառքով, </a:t>
            </a: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կիրառմամբ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զբաղվող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անձինք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Սրսկվող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տարածքների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մոտ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բնակվող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Sylfaen" panose="010A0502050306030303" pitchFamily="18" charset="0"/>
              </a:rPr>
              <a:t>բնակչությունը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ahoma" panose="020B0604030504040204" pitchFamily="34" charset="0"/>
              </a:rPr>
              <a:t>։</a:t>
            </a:r>
            <a:endParaRPr lang="en-US" sz="22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697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60EA6-AE53-4B63-B397-6E8B561C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>
            <a:normAutofit/>
          </a:bodyPr>
          <a:lstStyle/>
          <a:p>
            <a:pPr algn="ctr"/>
            <a:r>
              <a:rPr lang="hy-AM" sz="2400" b="1" dirty="0">
                <a:solidFill>
                  <a:srgbClr val="9900FF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  պարունակող թունաքիմիկատների երկարատև (քրոնիկական) ազդեցության հետևանքները</a:t>
            </a:r>
            <a:endParaRPr lang="en-US" sz="2400" dirty="0">
              <a:latin typeface="Sylfaen" panose="010A050205030603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50FC49-6260-4FA4-92A2-02948439A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" y="1282701"/>
            <a:ext cx="11899900" cy="777876"/>
          </a:xfrm>
          <a:solidFill>
            <a:srgbClr val="AFFFDF"/>
          </a:solidFill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y-AM" sz="18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Մասնագիտական կամ մշտական կենցաղային ազդեցությունը մեծացնում է առողջական լուրջ խնդիրների վտանգը.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FB4DAC-F0A7-4A90-B47E-5E2014809F5A}"/>
              </a:ext>
            </a:extLst>
          </p:cNvPr>
          <p:cNvSpPr txBox="1"/>
          <p:nvPr/>
        </p:nvSpPr>
        <p:spPr>
          <a:xfrm>
            <a:off x="88900" y="2200278"/>
            <a:ext cx="6096000" cy="4708981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Քաղցկեղի վտանգ.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միջազգային կազմակերպությունների որոշ գնահատականներով (օրինակ՝ Առողջապահության համաշխարհային կազմակերպության (ԱՀԿ) քաղցկեղի հետազոտման գործակալության կողմից) գլիֆոսատը դասակարգվել է որպես «հավանաբար մարդկանց համար քաղցկեղածին», ինչը կապվում է հատկապես ոչ-Հոջկինյան լիմֆոմայի հետ։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hy-AM" sz="2000" b="1" dirty="0">
              <a:effectLst/>
              <a:latin typeface="Sylfaen" panose="010A050205030603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Նյարդաբանական և վարքային փոփոխություններ.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հետազոտությունները ցույց են տալիս, որ գլիֆոսատի երկարատև ազդեցությունը կարող է ազդել ուղեղի գործունեության վրա, խաթարել վարքագիծը։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093E0F-695E-4BE9-8A0D-A77A3820AAB1}"/>
              </a:ext>
            </a:extLst>
          </p:cNvPr>
          <p:cNvSpPr txBox="1"/>
          <p:nvPr/>
        </p:nvSpPr>
        <p:spPr>
          <a:xfrm>
            <a:off x="6184900" y="2200278"/>
            <a:ext cx="5930900" cy="4708981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Վերարտադրողական համակարգի խնդիրներ.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կանանց և տղամարդկանց մոտ առաջանում են հորմոնալ ֆոնի փոփոխություններ, դիտվում է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վիժման վտանգի բարձրացում և զարգացման արատներ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000" dirty="0">
              <a:effectLst/>
              <a:latin typeface="Sylfaen" panose="010A050205030603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000" dirty="0">
              <a:latin typeface="Sylfaen" panose="010A050205030603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Շրջակա միջավայրի վնասում.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միջատների (օրինակ, մեղուների, իշամեղուների) մոտ առկա են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գունային ընկալման և կողմնորոշման խանգարումներ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ինչպես նաև հողի միկրոֆլորայի աղքատացում։</a:t>
            </a:r>
            <a:endParaRPr lang="en-US" sz="2000" dirty="0">
              <a:effectLst/>
              <a:latin typeface="Sylfaen" panose="010A050205030603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000" dirty="0">
              <a:latin typeface="Sylfaen" panose="010A050205030603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000" dirty="0">
              <a:effectLst/>
              <a:latin typeface="Sylfaen" panose="010A050205030603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0400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1E87D3-1B43-4851-9320-0D8EFD7D3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732" y="20637"/>
            <a:ext cx="10515600" cy="688975"/>
          </a:xfrm>
        </p:spPr>
        <p:txBody>
          <a:bodyPr>
            <a:normAutofit/>
          </a:bodyPr>
          <a:lstStyle/>
          <a:p>
            <a:pPr algn="ctr"/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Ինչո՞ւ են երկրներն արգելում գլիֆոսատը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D86022-CC7E-4E69-8752-7383880FC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2161308"/>
            <a:ext cx="11925300" cy="4264430"/>
          </a:xfrm>
          <a:solidFill>
            <a:srgbClr val="FFEBFF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2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Արգելքների հիմնական պատճառները խմբավորված են հետևյալ կերպ.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ru-RU" sz="2200" b="1" dirty="0" err="1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Առողջապահական</a:t>
            </a:r>
            <a:r>
              <a:rPr lang="ru-RU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ռիսկեր</a:t>
            </a:r>
            <a:r>
              <a:rPr lang="ru-RU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և </a:t>
            </a:r>
            <a:r>
              <a:rPr lang="ru-RU" sz="2200" b="1" dirty="0" err="1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քաղցկեղի</a:t>
            </a:r>
            <a:r>
              <a:rPr lang="ru-RU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վտանգ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Հավանական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քաղցկեղածին</a:t>
            </a:r>
            <a:r>
              <a:rPr lang="ru-RU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2015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թվականին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Առողջապահության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համաշխարհային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կազմակերպության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ԱՀԿ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Քաղցկեղի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հետազոտության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միջազգային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գործակալությունը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IARC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դասակարգեց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որպես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մարդու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համար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հավանական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քաղցկեղածին</a:t>
            </a:r>
            <a:r>
              <a:rPr lang="ru-RU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խմբի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2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ինչը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կապվեց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ոչ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հոջկինյան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լիմֆոմայի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առաջացման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հետ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200" dirty="0">
              <a:effectLst/>
              <a:latin typeface="Sylfaen" panose="010A0502050306030303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Թունավոր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խառնուրդներ</a:t>
            </a:r>
            <a:r>
              <a:rPr lang="ru-RU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Հետազոտությունները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ցույց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տալիս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պարունակող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պատրաստի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արտադրանքները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որոնք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ներառում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մակերևութային</a:t>
            </a:r>
            <a:r>
              <a:rPr lang="en-US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ակտիվ</a:t>
            </a:r>
            <a:r>
              <a:rPr lang="en-US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նյութեր</a:t>
            </a:r>
            <a:r>
              <a:rPr lang="ru-RU" sz="22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սուրֆակտանտներ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կարող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ավելի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թունավոր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լինել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մարդու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բջիջների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համար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մաքուր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200" dirty="0">
              <a:effectLst/>
              <a:latin typeface="Sylfaen" panose="010A0502050306030303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B3E693-47C4-4ADE-8F30-6CBBB7411884}"/>
              </a:ext>
            </a:extLst>
          </p:cNvPr>
          <p:cNvSpPr txBox="1"/>
          <p:nvPr/>
        </p:nvSpPr>
        <p:spPr>
          <a:xfrm>
            <a:off x="58882" y="764624"/>
            <a:ext cx="11925300" cy="1168333"/>
          </a:xfrm>
          <a:prstGeom prst="rect">
            <a:avLst/>
          </a:prstGeom>
          <a:solidFill>
            <a:srgbClr val="AFFFDF"/>
          </a:solidFill>
        </p:spPr>
        <p:txBody>
          <a:bodyPr wrap="square" rtlCol="0">
            <a:sp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hy-AM" sz="2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Երկրները գլիֆոսատն (աշխարհում ամենատարածված հերբիցիդը, որը հայտնի է </a:t>
            </a:r>
            <a:r>
              <a:rPr lang="hy-AM" sz="2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Roundup</a:t>
            </a:r>
            <a:r>
              <a:rPr lang="hy-AM" sz="2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անվամբ) արգելում կամ սահմանափակում են հիմնականում </a:t>
            </a:r>
            <a:r>
              <a:rPr lang="hy-AM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առողջապահական ռիսկերի, շրջակա միջավայրի վրա վնասակար ազդեցության և հանրային ճնշումների</a:t>
            </a:r>
            <a:r>
              <a:rPr lang="hy-AM" sz="22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պատճառով։ </a:t>
            </a:r>
            <a:endParaRPr lang="en-US" sz="22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564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1E87D3-1B43-4851-9320-0D8EFD7D3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8975"/>
          </a:xfrm>
        </p:spPr>
        <p:txBody>
          <a:bodyPr>
            <a:normAutofit/>
          </a:bodyPr>
          <a:lstStyle/>
          <a:p>
            <a:pPr algn="ctr"/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Ինչո՞ւ են երկրներն արգելում այն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D86022-CC7E-4E69-8752-7383880FC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100" y="1054100"/>
            <a:ext cx="11925300" cy="5122863"/>
          </a:xfrm>
          <a:solidFill>
            <a:srgbClr val="FFEBFF"/>
          </a:solidFill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ru-RU" sz="2200" b="1" dirty="0" err="1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Շրջակա</a:t>
            </a:r>
            <a:r>
              <a:rPr lang="ru-RU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միջավայրի</a:t>
            </a:r>
            <a:r>
              <a:rPr lang="ru-RU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և </a:t>
            </a:r>
            <a:r>
              <a:rPr lang="ru-RU" sz="2200" b="1" dirty="0" err="1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կենսաբազմազանության</a:t>
            </a:r>
            <a:r>
              <a:rPr lang="ru-RU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վնասում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buSzPts val="1000"/>
              <a:buNone/>
              <a:tabLst>
                <a:tab pos="457200" algn="l"/>
              </a:tabLst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Ազդեցություն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ջրային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կյանքի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վրա</a:t>
            </a:r>
            <a:r>
              <a:rPr lang="ru-RU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անձրևաջրերի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միջոցով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հոսում և լցվում է 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գետեր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լճեր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՝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դառնալով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տոքսիկ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ձկների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երկկենցաղների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ջրային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այլ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օրգանիզմների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համար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buSzPts val="1000"/>
              <a:buNone/>
              <a:tabLst>
                <a:tab pos="457200" algn="l"/>
              </a:tabLst>
            </a:pPr>
            <a:endParaRPr lang="hy-AM" sz="2200" b="1" dirty="0">
              <a:effectLst/>
              <a:latin typeface="Sylfaen" panose="010A050205030603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buSzPts val="1000"/>
              <a:buNone/>
              <a:tabLst>
                <a:tab pos="457200" algn="l"/>
              </a:tabLst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Հողի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միկրոֆլորայի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քայքայում</a:t>
            </a:r>
            <a:r>
              <a:rPr lang="ru-RU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Այն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կուտակվում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հողում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դանդաղ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քայքայվում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վնասում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հողի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օգտակար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միկրոօրգանիզմներին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որդերին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buSzPts val="1000"/>
              <a:buNone/>
              <a:tabLst>
                <a:tab pos="457200" algn="l"/>
              </a:tabLst>
            </a:pPr>
            <a:endParaRPr lang="hy-AM" sz="2200" b="1" dirty="0">
              <a:effectLst/>
              <a:latin typeface="Sylfaen" panose="010A050205030603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buSzPts val="1000"/>
              <a:buNone/>
              <a:tabLst>
                <a:tab pos="457200" algn="l"/>
              </a:tabLst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Մեղուների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միջատների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անկում</a:t>
            </a:r>
            <a:r>
              <a:rPr lang="ru-RU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Հերբիցիդ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ը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խաթարում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մեղուների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աղիքային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միկրո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ֆլորան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ինչը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թուլացնում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նրանց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իմունիտետը</a:t>
            </a:r>
            <a:r>
              <a:rPr lang="hy-AM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;  Մեղուները կորցնում են բաց գույնը տարբերելու, հոտն ընկալելուհատկությունը,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կողմնորոշման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կարողությունը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՝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սպառնալով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կենսաբազմազանությանը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 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203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1E87D3-1B43-4851-9320-0D8EFD7D3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8975"/>
          </a:xfrm>
        </p:spPr>
        <p:txBody>
          <a:bodyPr>
            <a:normAutofit/>
          </a:bodyPr>
          <a:lstStyle/>
          <a:p>
            <a:pPr algn="ctr"/>
            <a:r>
              <a:rPr lang="hy-AM" sz="32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Ինչո՞ւ են երկրներն արգելում այն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D86022-CC7E-4E69-8752-7383880FC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755" y="1444800"/>
            <a:ext cx="11636433" cy="1822104"/>
          </a:xfrm>
          <a:solidFill>
            <a:srgbClr val="B9E8FF"/>
          </a:solidFill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ru-RU" sz="2200" b="1" dirty="0"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3.</a:t>
            </a:r>
            <a:r>
              <a:rPr lang="hy-AM" sz="2200" b="1" dirty="0"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Հերբիցիդի մ</a:t>
            </a:r>
            <a:r>
              <a:rPr lang="en-US" sz="2200" b="1" dirty="0" err="1"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նացորդ</a:t>
            </a:r>
            <a:r>
              <a:rPr lang="hy-AM" sz="2200" b="1" dirty="0"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ային քանակների պարունակությունը </a:t>
            </a:r>
            <a:r>
              <a:rPr lang="en-US" sz="2200" b="1" dirty="0" err="1"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սննդի</a:t>
            </a:r>
            <a:r>
              <a:rPr lang="en-US" sz="2200" b="1" dirty="0"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մեջ</a:t>
            </a:r>
            <a:endParaRPr lang="en-US" sz="2200" b="1" dirty="0">
              <a:latin typeface="Sylfaen" panose="010A05020503060303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Սննդային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շղթա</a:t>
            </a:r>
            <a:r>
              <a:rPr lang="ru-RU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Գլիֆոսատի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լայն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կիրառման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պատճառով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դրա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հետքերը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հաճախ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հայտնաբերվում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հացահատիկի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մանկական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սննդի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գարեջրի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նույնիսկ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մեղրի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մեջ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Սա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առաջացնում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սպառողների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խիստ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դժգոհությունը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200" dirty="0">
              <a:effectLst/>
              <a:latin typeface="Sylfaen" panose="010A0502050306030303" pitchFamily="18" charset="0"/>
              <a:ea typeface="Times New Roman" panose="02020603050405020304" pitchFamily="18" charset="0"/>
            </a:endParaRPr>
          </a:p>
          <a:p>
            <a:pPr indent="0">
              <a:buNone/>
            </a:pPr>
            <a:endParaRPr lang="en-US" sz="2200" dirty="0">
              <a:effectLst/>
              <a:latin typeface="Sylfaen" panose="010A0502050306030303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0C5016-02AC-42D8-B0F8-5427D4AB8862}"/>
              </a:ext>
            </a:extLst>
          </p:cNvPr>
          <p:cNvSpPr txBox="1"/>
          <p:nvPr/>
        </p:nvSpPr>
        <p:spPr>
          <a:xfrm>
            <a:off x="322810" y="4131015"/>
            <a:ext cx="11546379" cy="2085827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pPr marL="0" indent="0">
              <a:lnSpc>
                <a:spcPct val="107000"/>
              </a:lnSpc>
              <a:buNone/>
            </a:pPr>
            <a:r>
              <a:rPr lang="ru-RU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r>
              <a:rPr lang="ru-RU" sz="2200" b="1" dirty="0" err="1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Իրավական</a:t>
            </a:r>
            <a:r>
              <a:rPr lang="ru-RU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և </a:t>
            </a:r>
            <a:r>
              <a:rPr lang="ru-RU" sz="2200" b="1" dirty="0" err="1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քաղաքական</a:t>
            </a:r>
            <a:r>
              <a:rPr lang="ru-RU" sz="22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գործոններ</a:t>
            </a:r>
            <a:endParaRPr lang="en-US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Դատական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հայցեր</a:t>
            </a:r>
            <a:r>
              <a:rPr lang="ru-RU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Արտադրող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ընկերությունների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օրինակ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՝ 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Bayer</a:t>
            </a:r>
            <a:r>
              <a:rPr lang="ru-RU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n-US" sz="22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Monsanto</a:t>
            </a:r>
            <a:r>
              <a:rPr lang="ru-RU" sz="2200" i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դեմ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ուղղված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բազմամիլիարդանոց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դատական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հայցերը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որոնք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ներկայացրել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քաղցկեղով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հիվանդացած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ֆերմերներն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ու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այգեպանները</a:t>
            </a:r>
            <a:r>
              <a:rPr lang="ru-RU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ստիպում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կառավարություններին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վերանայել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թույլտվությունները</a:t>
            </a:r>
            <a:r>
              <a:rPr lang="en-US" sz="22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</a:t>
            </a:r>
            <a:endParaRPr lang="en-US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4863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6732AA-EAB7-468C-A78D-171F6752F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731045"/>
          </a:xfrm>
        </p:spPr>
        <p:txBody>
          <a:bodyPr>
            <a:normAutofit/>
          </a:bodyPr>
          <a:lstStyle/>
          <a:p>
            <a:pPr algn="ctr"/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Գլիֆոսատի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կիրառումը սահմանակող կամ արգելող երկրներ</a:t>
            </a:r>
            <a:endParaRPr lang="en-US" sz="28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7416EF-2FF4-427C-948E-28A0DE142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676" y="749300"/>
            <a:ext cx="11291455" cy="1378758"/>
          </a:xfrm>
          <a:solidFill>
            <a:srgbClr val="B9E8FF"/>
          </a:solidFill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երկիր, ըստ PAN-ի թունաքիմիկատների օգտագործումը սահմանակող կամ արգելող երկրների ցուցակի, արգելում են գլիֆոսատի օգտագործումը։ Դրանք են՝ Բահրեյն, Կամերուն, Եգիպտոս, Եթովպիա, Ֆիջի, Գանա, Լիբերիա, Մեքսիկա, Նիգերիա, Շվեյցարիա, Միացյալ Թագավորություն, ԱՄՆ։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hy-AM" sz="2000" dirty="0">
                <a:solidFill>
                  <a:srgbClr val="FF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28783-C823-40EC-8CE0-99E0D966B96F}"/>
              </a:ext>
            </a:extLst>
          </p:cNvPr>
          <p:cNvSpPr txBox="1"/>
          <p:nvPr/>
        </p:nvSpPr>
        <p:spPr>
          <a:xfrm>
            <a:off x="354677" y="5045352"/>
            <a:ext cx="11360728" cy="1631216"/>
          </a:xfrm>
          <a:prstGeom prst="rect">
            <a:avLst/>
          </a:prstGeom>
          <a:solidFill>
            <a:srgbClr val="D5FFE3"/>
          </a:solidFill>
        </p:spPr>
        <p:txBody>
          <a:bodyPr wrap="square" rtlCol="0">
            <a:spAutoFit/>
          </a:bodyPr>
          <a:lstStyle/>
          <a:p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Տարբերակված մոտեցում.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Կարևոր է նշել, որ այնպիսի երկրներում, ինչպիսիք են ԱՄՆ-ը և Միացյալ Թագավորությունը, գլիֆոսատը հաճախ արգելվում է ոչ թե ամբողջությամբ, այլ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սահմանափակվում է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դրա կիրառումը հանրային վայրերում, այգիներում, բնակելի գոտիներում կամ որպես բերքահավաքից առաջ հացահատիկի չորացման միջոց, քանի որ ապացուցված է դրա ուղիղ կապը քաղցկեղածին ռիսկերի հետ:</a:t>
            </a:r>
            <a:endParaRPr lang="hy-AM" sz="2000" b="1" dirty="0">
              <a:effectLst/>
              <a:latin typeface="Sylfaen" panose="010A050205030603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562ACE-0AD9-464E-A628-89A43981A5B0}"/>
              </a:ext>
            </a:extLst>
          </p:cNvPr>
          <p:cNvSpPr txBox="1"/>
          <p:nvPr/>
        </p:nvSpPr>
        <p:spPr>
          <a:xfrm>
            <a:off x="354676" y="2493965"/>
            <a:ext cx="11360728" cy="2345257"/>
          </a:xfrm>
          <a:prstGeom prst="rect">
            <a:avLst/>
          </a:prstGeom>
          <a:solidFill>
            <a:srgbClr val="D5FFE3"/>
          </a:solidFill>
        </p:spPr>
        <p:txBody>
          <a:bodyPr wrap="square" rtlCol="0">
            <a:sp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Վերլուծության արդյունքները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0"/>
              </a:spcBef>
              <a:buSzPts val="1000"/>
              <a:tabLst>
                <a:tab pos="457200" algn="l"/>
              </a:tabLst>
            </a:pP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Արգելող երկրների բազմազանություն.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Գլիֆոսատն արգելող կամ դրա կիրառումը խիստ սահմանափակող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12 երկրի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ցանկը ներառում է ինչպես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բարձր զարգացած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և խիստ էկոլոգիական չափորոշիչներ ունեցող պետություններ (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Շվեյցարիա, Միացյալ Թագավորություն, ԱՄՆ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), այնպես էլ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զարգացող երկրներ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Աֆրիկայում, Ասիայում և Լատինական Ամերիկայում (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Մեքսիկա, Եգիպտոս, Նիգերիա, Գանա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այլն):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402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6732AA-EAB7-468C-A78D-171F6752F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73104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Ագրոքիմիական պարադոքս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7416EF-2FF4-427C-948E-28A0DE142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0" y="1099617"/>
            <a:ext cx="11645900" cy="1252885"/>
          </a:xfrm>
          <a:solidFill>
            <a:srgbClr val="D5FFE3"/>
          </a:solidFill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Ամենաուշագրավ և քննադատության արժանի կետն այն է, որ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Հայաստանը գլիֆոսատ է ներկրում հենց այնպիսի երկրներից, ինչպիսիք են ԱՄՆ-ը և Եգիպտոսը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որոնք իրենց ներսում սահմանափակում կամ արգելում են այս նյութի օգտագործումը.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C52A8D-7091-496F-9605-A882FA611899}"/>
              </a:ext>
            </a:extLst>
          </p:cNvPr>
          <p:cNvSpPr txBox="1"/>
          <p:nvPr/>
        </p:nvSpPr>
        <p:spPr>
          <a:xfrm>
            <a:off x="273050" y="4929447"/>
            <a:ext cx="11546378" cy="707886"/>
          </a:xfrm>
          <a:prstGeom prst="rect">
            <a:avLst/>
          </a:prstGeom>
          <a:solidFill>
            <a:srgbClr val="D5FFE3"/>
          </a:solidFill>
        </p:spPr>
        <p:txBody>
          <a:bodyPr wrap="square" rtlCol="0">
            <a:spAutoFit/>
          </a:bodyPr>
          <a:lstStyle/>
          <a:p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Բրենդային կապը.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Ինչպես տեսանք նախորդ աղյուսակում, Հայաստան ներկրվող խոշորագույն բրենդներից մեկը՝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«Ռաունդապ էքստրան» (101.1 տոննա)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ունի հենց ամերիկյան ծագում: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595D89-84D9-4F5E-9083-2010E230FA7A}"/>
              </a:ext>
            </a:extLst>
          </p:cNvPr>
          <p:cNvSpPr txBox="1"/>
          <p:nvPr/>
        </p:nvSpPr>
        <p:spPr>
          <a:xfrm>
            <a:off x="273050" y="2587320"/>
            <a:ext cx="11645900" cy="1938992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Երկակի ստանդարտների գործոնը.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ԱՄՆ-ը (որտեղ գրանցված է օրիգինալ Roundup-ի արտադրողը) և Եգիպտոսը (Մերձավոր Արևելք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Ագրոքիմիական պարադոքս</a:t>
            </a:r>
          </a:p>
          <a:p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ի և Աֆրիկայի խոշորագույն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ագրոքիմիական շուկաներից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և թունաքիմիկատների արտադրության և արտահանման հիմնական կենտրոնն է) խստացնում են կանոնները սեփական քաղաքացիների և հողերի պաշտպանության համար, սակայն շարունակում են արտադրել և արտահանել այդ բարձր վտանգավորության թունաքիմիկատը երրորդ երկրներ, այդ թվում՝ Հայաստան: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2858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3EEFB5-2FB0-43A0-AEA8-0A5666941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0175"/>
            <a:ext cx="10515600" cy="1082675"/>
          </a:xfrm>
        </p:spPr>
        <p:txBody>
          <a:bodyPr>
            <a:normAutofit/>
          </a:bodyPr>
          <a:lstStyle/>
          <a:p>
            <a:pPr algn="ctr"/>
            <a:r>
              <a:rPr lang="hy-AM" sz="3200" b="1" dirty="0">
                <a:solidFill>
                  <a:srgbClr val="7030A0"/>
                </a:solidFill>
                <a:latin typeface="Sylfaen" panose="010A0502050306030303" pitchFamily="18" charset="0"/>
              </a:rPr>
              <a:t>Գլիֆոսատ պարունակող հերբիցիդների ներմուծումը ըստ երկրների</a:t>
            </a:r>
            <a:endParaRPr lang="en-US" sz="3200" b="1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F965E92-2193-40C1-AF97-C754389946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272881"/>
              </p:ext>
            </p:extLst>
          </p:nvPr>
        </p:nvGraphicFramePr>
        <p:xfrm>
          <a:off x="241300" y="812801"/>
          <a:ext cx="11950700" cy="597139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83000">
                  <a:extLst>
                    <a:ext uri="{9D8B030D-6E8A-4147-A177-3AD203B41FA5}">
                      <a16:colId xmlns:a16="http://schemas.microsoft.com/office/drawing/2014/main" val="3194680423"/>
                    </a:ext>
                  </a:extLst>
                </a:gridCol>
                <a:gridCol w="2094115">
                  <a:extLst>
                    <a:ext uri="{9D8B030D-6E8A-4147-A177-3AD203B41FA5}">
                      <a16:colId xmlns:a16="http://schemas.microsoft.com/office/drawing/2014/main" val="113375260"/>
                    </a:ext>
                  </a:extLst>
                </a:gridCol>
                <a:gridCol w="2541385">
                  <a:extLst>
                    <a:ext uri="{9D8B030D-6E8A-4147-A177-3AD203B41FA5}">
                      <a16:colId xmlns:a16="http://schemas.microsoft.com/office/drawing/2014/main" val="1182963"/>
                    </a:ext>
                  </a:extLst>
                </a:gridCol>
                <a:gridCol w="3632200">
                  <a:extLst>
                    <a:ext uri="{9D8B030D-6E8A-4147-A177-3AD203B41FA5}">
                      <a16:colId xmlns:a16="http://schemas.microsoft.com/office/drawing/2014/main" val="2777246086"/>
                    </a:ext>
                  </a:extLst>
                </a:gridCol>
              </a:tblGrid>
              <a:tr h="6192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Տարածաշրջանային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գոտի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Արտադրողների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քանակը</a:t>
                      </a: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՝ 50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Տեսակարար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կշիռը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շուկայում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(%)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Շուկայական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բնութագիրը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249370"/>
                  </a:ext>
                </a:extLst>
              </a:tr>
              <a:tr h="7044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Չինաստան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ներառյալ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խառը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20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40.0%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Գնային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հասանելիություն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գեներիկներ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080509"/>
                  </a:ext>
                </a:extLst>
              </a:tr>
              <a:tr h="10822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Մերձավոր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Արևելք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Իրան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Թուրքիա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Հորդանան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Սաուդյան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Արաբիա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11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22.0%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Ակտիվ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լոգիստիկա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տարածաշրջանային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ապրանքանիշեր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56717"/>
                  </a:ext>
                </a:extLst>
              </a:tr>
              <a:tr h="9336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ԱՊՀ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երկրներ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ՌԴ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Բելառուս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Ուկրաինա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8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16.0%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Կայուն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ավանդական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մատակարարումներ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, ԵԱՏՄ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գործոն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789082"/>
                  </a:ext>
                </a:extLst>
              </a:tr>
              <a:tr h="1064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Եվրոպական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Միություն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Ավստրիա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Բուլղարիա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Գերմանիա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Լեհաստան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5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10.0%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Խիստ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ստանդարտներ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միջինից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բարձր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գներ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134333"/>
                  </a:ext>
                </a:extLst>
              </a:tr>
              <a:tr h="1509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մեծ կորպորացիաների գործունեություն 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(ԱՄՆ,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Ավստրալիա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Մալայզիա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Շվեյցարիա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)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12.0%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Տրանսնացիոնալ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բրենդներ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բարձր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որակ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/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գին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142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8698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5A493E-15EA-4A77-BDCD-A539FD167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98425"/>
            <a:ext cx="11849100" cy="942975"/>
          </a:xfrm>
        </p:spPr>
        <p:txBody>
          <a:bodyPr>
            <a:normAutofit/>
          </a:bodyPr>
          <a:lstStyle/>
          <a:p>
            <a:pPr algn="ctr"/>
            <a:r>
              <a:rPr lang="hy-AM" sz="2000" dirty="0">
                <a:latin typeface="Sylfaen" panose="010A0502050306030303" pitchFamily="18" charset="0"/>
              </a:rPr>
              <a:t>ՀՀ 2023-2025 թթ․-ին ՀՀ-ում օգտագործման համար թույլատրված գլիֆոսատ ակտիվ բաղադրիչով մոլախոտասպան</a:t>
            </a:r>
            <a:r>
              <a:rPr lang="hy-AM" sz="2000" baseline="0" dirty="0">
                <a:latin typeface="Sylfaen" panose="010A0502050306030303" pitchFamily="18" charset="0"/>
              </a:rPr>
              <a:t> թունաքիմիկատների արտադրող երկրների կազմակերպությունների թիվաքանակը</a:t>
            </a:r>
            <a:endParaRPr lang="en-US" sz="3200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322CACE3-A976-4F11-BE1C-219E95CFAFBC}"/>
              </a:ext>
            </a:extLst>
          </p:cNvPr>
          <p:cNvGraphicFramePr/>
          <p:nvPr/>
        </p:nvGraphicFramePr>
        <p:xfrm>
          <a:off x="0" y="736601"/>
          <a:ext cx="12128500" cy="612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0877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C5B4B-074C-4A04-B2D1-17D5CBA54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1444" y="380973"/>
            <a:ext cx="5097087" cy="600075"/>
          </a:xfrm>
        </p:spPr>
        <p:txBody>
          <a:bodyPr>
            <a:normAutofit/>
          </a:bodyPr>
          <a:lstStyle/>
          <a:p>
            <a:pPr algn="ctr"/>
            <a:r>
              <a:rPr lang="hy-AM" sz="3200" b="1" dirty="0">
                <a:solidFill>
                  <a:srgbClr val="7030A0"/>
                </a:solidFill>
                <a:latin typeface="Sylfaen" panose="010A0502050306030303" pitchFamily="18" charset="0"/>
              </a:rPr>
              <a:t>Վերլուծություն</a:t>
            </a:r>
            <a:endParaRPr lang="en-US" sz="3200" b="1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0E8A8-4F5A-404E-BDBA-27F3B98BB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50" y="1530467"/>
            <a:ext cx="11173690" cy="946726"/>
          </a:xfrm>
          <a:solidFill>
            <a:srgbClr val="D5FFE3"/>
          </a:solidFill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y-AM" sz="20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Գլիֆոսատ ակտիվ բաղադրիչով հերբիցիդները ՀՀ 2023-2025թթ.-ին  թույլատրվել է ներկրել </a:t>
            </a:r>
            <a:r>
              <a:rPr lang="hy-AM" sz="2000" dirty="0">
                <a:solidFill>
                  <a:srgbClr val="0070C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61 </a:t>
            </a:r>
            <a:r>
              <a:rPr lang="hy-AM" sz="20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առևտրային անունով, 19 արտադրող երկրի 50 կազմակերպությունից։</a:t>
            </a: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C79E85-2CC9-435F-88EF-318C4E7F9784}"/>
              </a:ext>
            </a:extLst>
          </p:cNvPr>
          <p:cNvSpPr txBox="1"/>
          <p:nvPr/>
        </p:nvSpPr>
        <p:spPr>
          <a:xfrm>
            <a:off x="274321" y="4522123"/>
            <a:ext cx="11247118" cy="1323439"/>
          </a:xfrm>
          <a:prstGeom prst="rect">
            <a:avLst/>
          </a:prstGeom>
          <a:solidFill>
            <a:srgbClr val="D5FFE3"/>
          </a:solidFill>
        </p:spPr>
        <p:txBody>
          <a:bodyPr wrap="square" rtlCol="0">
            <a:spAutoFit/>
          </a:bodyPr>
          <a:lstStyle/>
          <a:p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Կրկնակի ներկրումներ.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Չնայած PAN-ի (Highly Hazardous Pesticides) կողմից գլիֆոսատի էկոլոգիական և առողջապահական ռիսկերի վերաբերյալ ահազանգերին, 11 առանցքային բրենդներ տարեկան ստանում են բազմակի ներկրման թույլտվություններ, ինչը փաստում է ՀՀ ագրոսեկտորի կայուն և խորը կախվածությունը այս հերբիցիդից։</a:t>
            </a:r>
            <a:endParaRPr lang="en-US" sz="2000" dirty="0">
              <a:effectLst/>
              <a:latin typeface="Sylfaen" panose="010A0502050306030303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55D687-EC8A-4B0B-B3A6-B0639F24A11C}"/>
              </a:ext>
            </a:extLst>
          </p:cNvPr>
          <p:cNvSpPr txBox="1"/>
          <p:nvPr/>
        </p:nvSpPr>
        <p:spPr>
          <a:xfrm>
            <a:off x="274320" y="2975956"/>
            <a:ext cx="11247119" cy="1323439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Ազատականացված շուկա.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Գլիֆոսատի շուկան Հայաստանում հասել է իր առավելագույն հագեցվածությանը (61 առևտրային անվանում)։ Սա վկայում է այն մասին, որ 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երկրում մոլախոտերի դեմ պայքարի հիմնական ծանրությունը դրված է հենց այս մեկ ակտիվ բաղադրիչի վրա։</a:t>
            </a:r>
            <a:endParaRPr lang="en-US" sz="2000" b="1" dirty="0">
              <a:effectLst/>
              <a:latin typeface="Sylfaen" panose="010A0502050306030303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85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AD2DAA-461E-4E9C-9839-F6A000F86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" y="127000"/>
            <a:ext cx="11874500" cy="1282700"/>
          </a:xfrm>
        </p:spPr>
        <p:txBody>
          <a:bodyPr>
            <a:normAutofit fontScale="90000"/>
          </a:bodyPr>
          <a:lstStyle/>
          <a:p>
            <a:pPr algn="ctr"/>
            <a:r>
              <a:rPr lang="hy-AM" sz="3100" cap="none" dirty="0">
                <a:solidFill>
                  <a:srgbClr val="7030A0"/>
                </a:solidFill>
                <a:latin typeface="Sylfaen" panose="010A0502050306030303" pitchFamily="18" charset="0"/>
              </a:rPr>
              <a:t>2025 թ․-ին ՀՀ ներկրված  գլիֆոսատ ակտիվ բաղադրիչով մոլախոտասպան թունաքիմիկատների ծավալները</a:t>
            </a:r>
            <a:r>
              <a:rPr lang="hy-AM" sz="3100" cap="none" baseline="0" dirty="0">
                <a:solidFill>
                  <a:srgbClr val="7030A0"/>
                </a:solidFill>
                <a:latin typeface="Sylfaen" panose="010A0502050306030303" pitchFamily="18" charset="0"/>
              </a:rPr>
              <a:t> </a:t>
            </a:r>
            <a:r>
              <a:rPr lang="hy-AM" sz="3100" cap="none" baseline="0" dirty="0">
                <a:solidFill>
                  <a:srgbClr val="7030A0"/>
                </a:solidFill>
                <a:latin typeface="Sylfaen" panose="010A05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(տ) </a:t>
            </a:r>
            <a:br>
              <a:rPr lang="hy-AM" sz="3100" cap="none" baseline="0" dirty="0">
                <a:solidFill>
                  <a:srgbClr val="7030A0"/>
                </a:solidFill>
                <a:latin typeface="Sylfaen" panose="010A0502050306030303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y-AM" sz="3100" b="1" i="0" u="none" strike="noStrike" cap="none" baseline="0" dirty="0">
                <a:solidFill>
                  <a:srgbClr val="7030A0"/>
                </a:solidFill>
                <a:effectLst/>
                <a:latin typeface="Sylfaen" panose="010A0502050306030303" pitchFamily="18" charset="0"/>
              </a:rPr>
              <a:t>արտադրող երկրներից </a:t>
            </a:r>
            <a:endParaRPr lang="en-US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D83E30A-EA37-4AED-8FAF-04F4AF298A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8518875"/>
              </p:ext>
            </p:extLst>
          </p:nvPr>
        </p:nvGraphicFramePr>
        <p:xfrm>
          <a:off x="158750" y="1574800"/>
          <a:ext cx="11334750" cy="490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BB8D92B-699D-44F4-9293-1736F840B314}"/>
              </a:ext>
            </a:extLst>
          </p:cNvPr>
          <p:cNvSpPr txBox="1"/>
          <p:nvPr/>
        </p:nvSpPr>
        <p:spPr>
          <a:xfrm>
            <a:off x="228600" y="5492115"/>
            <a:ext cx="11195050" cy="98488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y-AM" sz="20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2025 թ-ին ներկրվել է 510,8 տոննա, 18 առևտրային անվանումով գլիֆոսատ պարունակող մոլախոտասպան թունաքիմիկատ։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306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60900-3DFD-4E44-A34D-B670A7362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450" y="0"/>
            <a:ext cx="11595100" cy="1325563"/>
          </a:xfrm>
        </p:spPr>
        <p:txBody>
          <a:bodyPr>
            <a:normAutofit/>
          </a:bodyPr>
          <a:lstStyle/>
          <a:p>
            <a:pPr algn="ctr"/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2023-2025  թթ.-ին ՀՀ-ում օգտագործման համար թույլատրված գլիֆոսատ պարունակող 60 մոլախոտասպան թունաքիմիկատների առևտրային անվանումները</a:t>
            </a:r>
            <a:endParaRPr lang="en-US" sz="2800" dirty="0">
              <a:solidFill>
                <a:srgbClr val="7030A0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24B6AFF-F7C3-43AE-9721-84B5BAC47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940757"/>
              </p:ext>
            </p:extLst>
          </p:nvPr>
        </p:nvGraphicFramePr>
        <p:xfrm>
          <a:off x="298450" y="1343169"/>
          <a:ext cx="11893550" cy="511972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19795">
                  <a:extLst>
                    <a:ext uri="{9D8B030D-6E8A-4147-A177-3AD203B41FA5}">
                      <a16:colId xmlns:a16="http://schemas.microsoft.com/office/drawing/2014/main" val="3970036630"/>
                    </a:ext>
                  </a:extLst>
                </a:gridCol>
                <a:gridCol w="3230903">
                  <a:extLst>
                    <a:ext uri="{9D8B030D-6E8A-4147-A177-3AD203B41FA5}">
                      <a16:colId xmlns:a16="http://schemas.microsoft.com/office/drawing/2014/main" val="944556898"/>
                    </a:ext>
                  </a:extLst>
                </a:gridCol>
                <a:gridCol w="684620">
                  <a:extLst>
                    <a:ext uri="{9D8B030D-6E8A-4147-A177-3AD203B41FA5}">
                      <a16:colId xmlns:a16="http://schemas.microsoft.com/office/drawing/2014/main" val="2062646674"/>
                    </a:ext>
                  </a:extLst>
                </a:gridCol>
                <a:gridCol w="3165584">
                  <a:extLst>
                    <a:ext uri="{9D8B030D-6E8A-4147-A177-3AD203B41FA5}">
                      <a16:colId xmlns:a16="http://schemas.microsoft.com/office/drawing/2014/main" val="4007907935"/>
                    </a:ext>
                  </a:extLst>
                </a:gridCol>
                <a:gridCol w="904452">
                  <a:extLst>
                    <a:ext uri="{9D8B030D-6E8A-4147-A177-3AD203B41FA5}">
                      <a16:colId xmlns:a16="http://schemas.microsoft.com/office/drawing/2014/main" val="64228765"/>
                    </a:ext>
                  </a:extLst>
                </a:gridCol>
                <a:gridCol w="3188196">
                  <a:extLst>
                    <a:ext uri="{9D8B030D-6E8A-4147-A177-3AD203B41FA5}">
                      <a16:colId xmlns:a16="http://schemas.microsoft.com/office/drawing/2014/main" val="4218747594"/>
                    </a:ext>
                  </a:extLst>
                </a:gridCol>
              </a:tblGrid>
              <a:tr h="456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200">
                          <a:effectLst/>
                          <a:latin typeface="Sylfaen" panose="010A0502050306030303" pitchFamily="18" charset="0"/>
                        </a:rPr>
                        <a:t>Առևտրային անվանում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200">
                          <a:effectLst/>
                          <a:latin typeface="Sylfaen" panose="010A0502050306030303" pitchFamily="18" charset="0"/>
                        </a:rPr>
                        <a:t>Առևտրային անվանում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200">
                          <a:effectLst/>
                          <a:latin typeface="Sylfaen" panose="010A0502050306030303" pitchFamily="18" charset="0"/>
                        </a:rPr>
                        <a:t>Առևտրային անվանում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60582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Ագրիֆոսատ 71Գ ԱԼՍ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Գլիֆոդին 480 ՋԼ 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Գլիֆորիա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255557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Ագրիֆոսատ 75Գ ՆՖ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Գլիֆոնատ 480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Դրակոն 77%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363439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Ագրիֆոսատ ԱԼՍ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Գլիֆոնատե 48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Զերո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024350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Ագրոսար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Գլիֆոշանս Սուպեր, ՋԼ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Զումեր ՍԽ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531807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Ազադ Գլիֆոմաքս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Գլիֆոս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Թայֆուն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092576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Ասֆալտ 480*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Գլիֆոսատ 480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Լեոն 36 ՋԼ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965522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Բանգուպ ՊՐՈ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Գլիֆոսատ 720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Կեն-Ափ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810255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Բասուլտրա 200 ՋԼ 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Գլիֆոսատ Թոփ 480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Կենբաստ 15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51791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Գլատիրին-48 ՋԼ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Գլիֆոսատ Թոփ 880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Կլինի (Klini)*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829971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Գլիսատ 36% ՋԼ 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Գլիֆոսատ ԻՊԱ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Կլինի Էքստրիմ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989125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Գլիֆիդ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Գլիֆովիտ*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Կլինին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485767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b="1" dirty="0"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Գլիֆովիտ Էքստրա*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5FF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Կունգֆու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49918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7170B2D-3229-4219-8C5D-4C7FFDA30F14}"/>
              </a:ext>
            </a:extLst>
          </p:cNvPr>
          <p:cNvSpPr txBox="1"/>
          <p:nvPr/>
        </p:nvSpPr>
        <p:spPr>
          <a:xfrm>
            <a:off x="615142" y="6462897"/>
            <a:ext cx="3050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</a:t>
            </a:r>
            <a:r>
              <a:rPr lang="hy-AM" dirty="0">
                <a:latin typeface="Sylfaen" panose="010A0502050306030303" pitchFamily="18" charset="0"/>
              </a:rPr>
              <a:t>Կրկնակի ներմուծված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4591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60900-3DFD-4E44-A34D-B670A7362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33309"/>
            <a:ext cx="11404600" cy="1325563"/>
          </a:xfrm>
        </p:spPr>
        <p:txBody>
          <a:bodyPr>
            <a:normAutofit/>
          </a:bodyPr>
          <a:lstStyle/>
          <a:p>
            <a:pPr algn="ctr"/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2023-2025  թթ.-ին ՀՀ-ում օգտագործման համար թույլատրված գլիֆոսատ պարունակող մոլախոտասպան թունաքիմիկատների առևտրային անվանումները</a:t>
            </a:r>
            <a:endParaRPr lang="en-US" sz="2800" dirty="0">
              <a:solidFill>
                <a:srgbClr val="7030A0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24B6AFF-F7C3-43AE-9721-84B5BAC47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371159"/>
              </p:ext>
            </p:extLst>
          </p:nvPr>
        </p:nvGraphicFramePr>
        <p:xfrm>
          <a:off x="317500" y="1976610"/>
          <a:ext cx="8643619" cy="394111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22216">
                  <a:extLst>
                    <a:ext uri="{9D8B030D-6E8A-4147-A177-3AD203B41FA5}">
                      <a16:colId xmlns:a16="http://schemas.microsoft.com/office/drawing/2014/main" val="3970036630"/>
                    </a:ext>
                  </a:extLst>
                </a:gridCol>
                <a:gridCol w="3490968">
                  <a:extLst>
                    <a:ext uri="{9D8B030D-6E8A-4147-A177-3AD203B41FA5}">
                      <a16:colId xmlns:a16="http://schemas.microsoft.com/office/drawing/2014/main" val="944556898"/>
                    </a:ext>
                  </a:extLst>
                </a:gridCol>
                <a:gridCol w="1122218">
                  <a:extLst>
                    <a:ext uri="{9D8B030D-6E8A-4147-A177-3AD203B41FA5}">
                      <a16:colId xmlns:a16="http://schemas.microsoft.com/office/drawing/2014/main" val="2062646674"/>
                    </a:ext>
                  </a:extLst>
                </a:gridCol>
                <a:gridCol w="3408217">
                  <a:extLst>
                    <a:ext uri="{9D8B030D-6E8A-4147-A177-3AD203B41FA5}">
                      <a16:colId xmlns:a16="http://schemas.microsoft.com/office/drawing/2014/main" val="4007907935"/>
                    </a:ext>
                  </a:extLst>
                </a:gridCol>
              </a:tblGrid>
              <a:tr h="456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200">
                          <a:effectLst/>
                          <a:latin typeface="Sylfaen" panose="010A0502050306030303" pitchFamily="18" charset="0"/>
                        </a:rPr>
                        <a:t>Առևտրային անվանում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y-AM" sz="2200" dirty="0">
                          <a:effectLst/>
                          <a:latin typeface="Sylfaen" panose="010A0502050306030303" pitchFamily="18" charset="0"/>
                        </a:rPr>
                        <a:t>Առևտրային անվանում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560582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Մերի 540*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Տոտալ 480, ՋԼ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255557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Նասա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Տոտալ, ՋԼ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363439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Ուրագան Ֆորտե*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Տորնադո 500 ՋԼ*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024350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Ուրադան մաքս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Տորպեդո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531807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Ռաունդապ </a:t>
                      </a:r>
                      <a:endParaRPr lang="en-US" sz="22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Ցունամի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092576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Ռաունդապ ՊՐՈ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Օտաման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965522"/>
                  </a:ext>
                </a:extLst>
              </a:tr>
              <a:tr h="3757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Սպրուտ էքստրա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Օտաման Էքստրա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810255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Վինկա Սանֆոսատ 360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Ֆելիկս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351791"/>
                  </a:ext>
                </a:extLst>
              </a:tr>
              <a:tr h="38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200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Վիքթրի</a:t>
                      </a: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9E8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22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82997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758BCFC-2101-4A74-B0B4-DD76D1DAA725}"/>
              </a:ext>
            </a:extLst>
          </p:cNvPr>
          <p:cNvSpPr txBox="1"/>
          <p:nvPr/>
        </p:nvSpPr>
        <p:spPr>
          <a:xfrm>
            <a:off x="9277004" y="1976610"/>
            <a:ext cx="2842952" cy="2523768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Զումեր ՍԽ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մոլախոտասպան թունաքիմիկատի ակտիվ բաղադրիչներն են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գլիֆոսատ + օքսիֆլուորֆեն։</a:t>
            </a:r>
            <a:endParaRPr lang="en-US" sz="2000" b="1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1963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771815-BFAB-4C88-92B2-EAC6F6466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87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2025 թ</a:t>
            </a:r>
            <a:r>
              <a:rPr lang="hy-AM" sz="2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ին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ՀՀ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ներկրված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գլիֆոսատ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ակտիվ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բաղադրիչով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մոլախոտասպան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թունաքիմիկատների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ծավալներն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ըստ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առևտրային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անվանումների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տ</a:t>
            </a:r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endParaRPr lang="en-US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4FD3471-189B-437A-9887-F7E6B7DE38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1296751"/>
              </p:ext>
            </p:extLst>
          </p:nvPr>
        </p:nvGraphicFramePr>
        <p:xfrm>
          <a:off x="520700" y="1344295"/>
          <a:ext cx="11049000" cy="5148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01091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7B3CDF-AB7E-4C80-A183-55620CA56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165100"/>
            <a:ext cx="10515600" cy="638175"/>
          </a:xfrm>
        </p:spPr>
        <p:txBody>
          <a:bodyPr>
            <a:normAutofit/>
          </a:bodyPr>
          <a:lstStyle/>
          <a:p>
            <a:pPr algn="ctr"/>
            <a:r>
              <a:rPr lang="hy-AM" sz="3200" dirty="0">
                <a:solidFill>
                  <a:srgbClr val="7030A0"/>
                </a:solidFill>
                <a:latin typeface="Sylfaen" panose="010A0502050306030303" pitchFamily="18" charset="0"/>
              </a:rPr>
              <a:t>Վերլուծություն</a:t>
            </a:r>
            <a:endParaRPr lang="en-US" sz="32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3C2020-3BB9-4FD5-9F14-406259B2F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803275"/>
            <a:ext cx="12077700" cy="5889625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hy-AM" sz="24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Ցուցակում առկա 61</a:t>
            </a:r>
            <a:r>
              <a:rPr lang="hy-AM" sz="24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առևտրային</a:t>
            </a:r>
            <a:r>
              <a:rPr lang="hy-AM" sz="24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անվանումների ճնշող մեծամասնությունը (օրինակ՝ </a:t>
            </a:r>
            <a:r>
              <a:rPr lang="hy-AM" sz="24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Ագրիֆոսատ, Գլիֆո, Գլիֆոսատ 480, Տոտալ</a:t>
            </a:r>
            <a:r>
              <a:rPr lang="hy-AM" sz="2400" b="1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hy-AM" sz="2400" dirty="0">
                <a:effectLst/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հանդիսանում են գլիֆոսատի ջեներիկ տարբերակները։</a:t>
            </a:r>
            <a:endParaRPr lang="en-US" sz="24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Ցանկում ներկայացված է աշխարհում գլիֆոսատի օրիգինալ ապրանքանիշը</a:t>
            </a:r>
            <a:r>
              <a:rPr lang="hy-AM" sz="24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՝ Ռաունդապն</a:t>
            </a: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՝ իր 3 տարբեր ձևափոխություններով (</a:t>
            </a:r>
            <a:r>
              <a:rPr lang="hy-AM" sz="24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Ռաունդապ, Ռաունդապ ՊՐՈ, Ռաունդապ Էքստրա</a:t>
            </a: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)։</a:t>
            </a:r>
            <a:endParaRPr lang="en-US" sz="24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Շուկայում հստակ երևում է անցումը դեպի ակտիվ բաղադրիչի ավելի բարձր խտությամբ պատրաստուկների</a:t>
            </a:r>
            <a:r>
              <a:rPr lang="en-US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Շատ ապրանքանիշներ ունեն իրենց </a:t>
            </a:r>
            <a:r>
              <a:rPr lang="hy-AM" sz="24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«Էքստրա» </a:t>
            </a: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կամ</a:t>
            </a:r>
            <a:r>
              <a:rPr lang="hy-AM" sz="24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«Մաքս» </a:t>
            </a: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տարբերակները (օրինակ՝ </a:t>
            </a:r>
            <a:r>
              <a:rPr lang="hy-AM" sz="24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Գլիֆովիտ Էքստրա, Կլինիկ Էքստրիմ, Օտաման Էքստրա, Ռիդաուն Էքստրա, Սպրուտ Էքստրա, Ուրագան Մաքս)։ </a:t>
            </a: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Սա նշանակում է, որ հայկական շուկայում մեծ պահանջարկ ունեն ոչ թե ստանդարտ 360 գ/լ խտությամբ նյութերը, այլ ավելի թանձր</a:t>
            </a:r>
            <a:r>
              <a:rPr lang="hy-AM" sz="24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՝ 500-540 գ/լ և ավելի բարձր խտությամբ պատրաստուկները։</a:t>
            </a:r>
            <a:endParaRPr lang="en-US" sz="2400" b="1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Աստղանիշով նշված 11 պատրաստուկը (Ասֆալտ 480, Գլիֆովիտ, Գլիֆովիտ Էքստրա, Կլինիկ, Մերի 540, Ուրագան Ֆորտե, Տորնադո 500 ՋԼ, Ֆուհուա գլիֆոսատ 757 և այլն) 2023-2025 թթ</a:t>
            </a: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․</a:t>
            </a: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ստացել են </a:t>
            </a:r>
            <a:r>
              <a:rPr lang="hy-AM" sz="24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մեկից ավել ներկրման թույլտվություն</a:t>
            </a:r>
            <a:r>
              <a:rPr lang="hy-AM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։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Սա</a:t>
            </a:r>
            <a:r>
              <a:rPr lang="en-US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կարևոր</a:t>
            </a:r>
            <a:r>
              <a:rPr lang="en-US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ցուցանիշ</a:t>
            </a:r>
            <a:r>
              <a:rPr lang="en-US" sz="24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է.</a:t>
            </a:r>
            <a:endParaRPr lang="en-US" sz="24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9514297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7680CB-09C0-4D91-83D5-4519550AB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38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err="1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Պերֆտորալկիլային</a:t>
            </a:r>
            <a:r>
              <a:rPr lang="ru-RU" sz="4400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և </a:t>
            </a:r>
            <a:r>
              <a:rPr lang="ru-RU" sz="4400" dirty="0" err="1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պոլիֆտորալկիլային</a:t>
            </a:r>
            <a:r>
              <a:rPr lang="ru-RU" sz="4400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4400" dirty="0" err="1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միացությունները</a:t>
            </a:r>
            <a:r>
              <a:rPr lang="ru-RU" sz="4400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hy-AM" sz="4400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ՊՖԱՄ-ներ/</a:t>
            </a:r>
            <a:r>
              <a:rPr lang="ru-RU" sz="4400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PFAS)</a:t>
            </a:r>
            <a:r>
              <a:rPr lang="hy-AM" sz="4400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4400" dirty="0" err="1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որպես</a:t>
            </a:r>
            <a:r>
              <a:rPr lang="ru-RU" sz="4400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44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«</a:t>
            </a:r>
            <a:r>
              <a:rPr lang="ru-RU" sz="4400" b="1" dirty="0" err="1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հավերժական</a:t>
            </a:r>
            <a:r>
              <a:rPr lang="ru-RU" sz="44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քիմիական</a:t>
            </a:r>
            <a:r>
              <a:rPr lang="ru-RU" sz="44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4400" b="1" dirty="0" err="1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նյութեր</a:t>
            </a:r>
            <a:r>
              <a:rPr lang="ru-RU" sz="44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»,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CA6CC0-D138-4BAC-B39D-E1CE7597C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0" y="3179762"/>
            <a:ext cx="10515600" cy="208219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hy-AM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ՊՖԱՄ-ները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արհեստականորեն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սինթեզված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օրգանական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միացությունների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մեծ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խումբ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են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որոնցում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ածխածնային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շղթայում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ջրածնի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ատոմներ</a:t>
            </a:r>
            <a:r>
              <a:rPr lang="hy-AM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ամբողջությամբ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կամ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մասամբ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փոխարինվում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են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ֆտորի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ատոմներով</a:t>
            </a:r>
            <a:r>
              <a:rPr lang="ru-RU" sz="28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։</a:t>
            </a:r>
            <a:endParaRPr lang="hy-AM" sz="2800" dirty="0">
              <a:solidFill>
                <a:srgbClr val="000000"/>
              </a:solidFill>
              <a:effectLst/>
              <a:latin typeface="Sylfaen" panose="010A05020503060303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557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84395-D4E7-4485-BBA1-9C55FB732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7375"/>
          </a:xfrm>
        </p:spPr>
        <p:txBody>
          <a:bodyPr>
            <a:normAutofit/>
          </a:bodyPr>
          <a:lstStyle/>
          <a:p>
            <a:pPr algn="ctr"/>
            <a:r>
              <a:rPr lang="hy-AM" sz="28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ՊՖԱՄ-ների խմբին պատկանող թունաքիմիկատներ</a:t>
            </a:r>
            <a:endParaRPr lang="en-US" sz="2800" dirty="0">
              <a:latin typeface="Sylfaen" panose="010A050205030603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300C00-F370-454F-8E2E-225F2C09A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629" y="5426478"/>
            <a:ext cx="11861800" cy="1200329"/>
          </a:xfrm>
          <a:solidFill>
            <a:srgbClr val="B9E8FF"/>
          </a:solidFill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II.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Որպես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օժանդակ 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իներտ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/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համաձուլվող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նյութեր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).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ՊՖԱՄ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ներ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ավելացվում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են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լուծույթներին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որպես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մակերևութային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ակտիվ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նյութեր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՝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ապահովելու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համար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տերևների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վրա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հեղուկ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հավասարաչափ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բաշխ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ումը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և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պահպան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ումը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՝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կանխելով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դրա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չափազանց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արագ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չորացումը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։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Sylfaen" panose="010A050205030603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74DF77-BBD5-476E-8A6B-88F293ECC26B}"/>
              </a:ext>
            </a:extLst>
          </p:cNvPr>
          <p:cNvSpPr txBox="1"/>
          <p:nvPr/>
        </p:nvSpPr>
        <p:spPr>
          <a:xfrm>
            <a:off x="165100" y="962241"/>
            <a:ext cx="11887200" cy="1015663"/>
          </a:xfrm>
          <a:prstGeom prst="rect">
            <a:avLst/>
          </a:prstGeom>
          <a:solidFill>
            <a:srgbClr val="AFFFDF"/>
          </a:solidFill>
        </p:spPr>
        <p:txBody>
          <a:bodyPr wrap="square" rtlCol="0">
            <a:spAutoFit/>
          </a:bodyPr>
          <a:lstStyle/>
          <a:p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Գյուղատնտեսությ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ունում ՊՖԱՄ-ների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դասին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պատկանող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թունաքիմիկատները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ժամանակակից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գյուղատնտեսությ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ունում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ամենամեծ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բնապահպանական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մարտահրավերներից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և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առողջությանը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սպառնացող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վտանգներից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մեկն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են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։</a:t>
            </a:r>
            <a:endParaRPr lang="en-US" sz="2000" dirty="0">
              <a:latin typeface="Sylfaen" panose="010A050205030603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C38E83-B527-4DA9-9878-2C300B6849FE}"/>
              </a:ext>
            </a:extLst>
          </p:cNvPr>
          <p:cNvSpPr txBox="1"/>
          <p:nvPr/>
        </p:nvSpPr>
        <p:spPr>
          <a:xfrm>
            <a:off x="177800" y="2011672"/>
            <a:ext cx="11861800" cy="1729063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Ինչո՞ւ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են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դրանք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օգտագործվում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թունաքիմիկատներում</a:t>
            </a:r>
            <a:endParaRPr lang="hy-AM" sz="2000" b="1" dirty="0">
              <a:solidFill>
                <a:srgbClr val="000000"/>
              </a:solidFill>
              <a:effectLst/>
              <a:latin typeface="Sylfaen" panose="010A05020503060303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</a:pPr>
            <a:endParaRPr lang="en-US" sz="2000" b="1" dirty="0">
              <a:solidFill>
                <a:srgbClr val="000000"/>
              </a:solidFill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ծխած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ին-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ֆտոր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F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քիմիական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կապ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օրգանական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քիմիայում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հայտնի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ամենաուժեղ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և </a:t>
            </a:r>
            <a:r>
              <a:rPr lang="en-US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ամենակայուն</a:t>
            </a:r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կապերից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մեկն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է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Թունաքիմիկատների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արտադրությ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ունում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ֆտորի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ատոմներ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ավելացվում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են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երկու</a:t>
            </a:r>
            <a:r>
              <a:rPr lang="en-US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նպատակով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US" sz="2000" dirty="0">
              <a:latin typeface="Sylfaen" panose="010A050205030603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BE871A-6923-4BDD-842C-CE2E4E0461BE}"/>
              </a:ext>
            </a:extLst>
          </p:cNvPr>
          <p:cNvSpPr txBox="1"/>
          <p:nvPr/>
        </p:nvSpPr>
        <p:spPr>
          <a:xfrm>
            <a:off x="149629" y="3981796"/>
            <a:ext cx="11861800" cy="1323439"/>
          </a:xfrm>
          <a:prstGeom prst="rect">
            <a:avLst/>
          </a:prstGeom>
          <a:solidFill>
            <a:srgbClr val="AFFFDF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I.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Որպես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ակտիվ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բաղադրիչ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Ֆտորացումը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թույլ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է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տալիս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թունաքիմիկատների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մոլեկուլին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դառնալ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ավելի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կայուն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ավելի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հեշտությամբ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թափանցել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վնասատուների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կամ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բույսերի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հյուսվածքների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մեջ</a:t>
            </a:r>
            <a:r>
              <a:rPr lang="ru-RU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և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արագ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չքայքայվել</a:t>
            </a:r>
            <a:r>
              <a:rPr lang="ru-RU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արևի</a:t>
            </a:r>
            <a:r>
              <a:rPr lang="ru-RU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լույսի</a:t>
            </a:r>
            <a:r>
              <a:rPr lang="ru-RU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կամ</a:t>
            </a:r>
            <a:r>
              <a:rPr lang="ru-RU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ջրի</a:t>
            </a:r>
            <a:r>
              <a:rPr lang="ru-RU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ազդեցության</a:t>
            </a:r>
            <a:r>
              <a:rPr lang="ru-RU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տակ</a:t>
            </a:r>
            <a:r>
              <a:rPr lang="ru-RU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։ </a:t>
            </a:r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յսօր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համաշխարհային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շուկայում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նոր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հաստատված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թունաքիմիկատների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զգալի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մասը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պարունակում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է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ՊՖԱՄ-ների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տարրեր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։</a:t>
            </a:r>
            <a:endParaRPr lang="en-US" sz="20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5389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CB123C-164F-49D5-9BD4-C0E751186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67" y="101888"/>
            <a:ext cx="11051425" cy="364836"/>
          </a:xfrm>
        </p:spPr>
        <p:txBody>
          <a:bodyPr>
            <a:noAutofit/>
          </a:bodyPr>
          <a:lstStyle/>
          <a:p>
            <a:pPr algn="ctr"/>
            <a:r>
              <a:rPr lang="hy-AM" sz="24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Ինչու՞ են ՊՖԱՄ պարունակող թունաքիմիկատները ծայարհեղ վտանգավոր</a:t>
            </a:r>
            <a:endParaRPr lang="en-US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CF68F2-7C66-4112-BCDD-9C8E167FA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470" y="540327"/>
            <a:ext cx="11901055" cy="1659300"/>
          </a:xfrm>
          <a:solidFill>
            <a:srgbClr val="B9E8FF"/>
          </a:solidFill>
        </p:spPr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Բացարձակ կայունություն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(«Հավերժական քիմիական նյութեր»).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Դրանք գործնականում չեն քայքայվում։ Երբ հողագործն այդ նյութերով մշակում է դաշտը, դրանք հողից լվացահանվում են և լցվում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ստորգետնյա ջրեր, գետեր և լճեր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։ Նույնիսկ եթե թունքիմիկատների մոլեկուլը մասամբ քայքայվում է, այն վերածվում է ավելի փոքր ՊՖԱՄ միացության, որը </a:t>
            </a: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նույնպես վնասում է ջրային էկոհամակարգերին։</a:t>
            </a:r>
            <a:endParaRPr lang="en-US" sz="2000" b="1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hy-AM" sz="2000" b="1" dirty="0">
              <a:effectLst/>
              <a:latin typeface="Sylfaen" panose="010A0502050306030303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3F96B6-E80E-4427-8BB8-CBBA4BB4091A}"/>
              </a:ext>
            </a:extLst>
          </p:cNvPr>
          <p:cNvSpPr txBox="1"/>
          <p:nvPr/>
        </p:nvSpPr>
        <p:spPr>
          <a:xfrm>
            <a:off x="145472" y="5665433"/>
            <a:ext cx="11901055" cy="1015663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Վնասակար</a:t>
            </a:r>
            <a:r>
              <a:rPr lang="ru-RU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ազդեցություն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ը</a:t>
            </a:r>
            <a:r>
              <a:rPr lang="ru-RU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մեղուների</a:t>
            </a:r>
            <a:r>
              <a:rPr lang="ru-RU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վրա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Այս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միացությունները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չափազանց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թունավոր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են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փոշոտող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միջատների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համար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և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հաճախ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մեծ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քանակությամբ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հանդիպում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են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ցողված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դաշտերին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հարակից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տարածքներում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աճող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բույսերի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ծաղկափոշու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և </a:t>
            </a:r>
            <a:r>
              <a:rPr lang="ru-RU" sz="2000" dirty="0" err="1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նեկտար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ում</a:t>
            </a:r>
            <a:r>
              <a:rPr lang="ru-RU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89ACB-3176-485B-A8EA-E7E6B505F25F}"/>
              </a:ext>
            </a:extLst>
          </p:cNvPr>
          <p:cNvSpPr txBox="1"/>
          <p:nvPr/>
        </p:nvSpPr>
        <p:spPr>
          <a:xfrm>
            <a:off x="145471" y="3278818"/>
            <a:ext cx="11901055" cy="2386615"/>
          </a:xfrm>
          <a:prstGeom prst="rect">
            <a:avLst/>
          </a:prstGeom>
          <a:solidFill>
            <a:srgbClr val="B9E8FF"/>
          </a:solidFill>
        </p:spPr>
        <p:txBody>
          <a:bodyPr wrap="square" rtlCol="0">
            <a:spAutoFit/>
          </a:bodyPr>
          <a:lstStyle/>
          <a:p>
            <a:pPr marL="0" lvl="0" indent="0">
              <a:lnSpc>
                <a:spcPct val="107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Ազդեցությունը մարդու առողջության վրա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 Բազմաթիվ գիտական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​​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ուսումնասիրություններ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ցույց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են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տվել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որ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մարդկանց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մոտ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ՊՖԱՄ-ների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քրոնիկ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ազդեցությունն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առաջացնում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Sylfaen" panose="010A0502050306030303" pitchFamily="18" charset="0"/>
              </a:rPr>
              <a:t>է՝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ի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մունային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համակարգի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թուլացում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որմոնալ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անհավասարակշռություն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մասնավորապես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վահանաձև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գեղձի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հիվանդություն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լյարդի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վնասվածք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և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արյան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մեջ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խոլեստերինի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մակարդակի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բարձրացում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endParaRPr lang="en-US" sz="2000" dirty="0"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ք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աղցկեղի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հատկապես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ամորձ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իների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երիկամների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և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այլ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օրգանների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)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առաջացման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ռիսկի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կտրուկ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աճ</a:t>
            </a:r>
            <a:r>
              <a:rPr lang="ru-RU" sz="2000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։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66A947-9D5B-4901-8A87-2418BB0C9F4B}"/>
              </a:ext>
            </a:extLst>
          </p:cNvPr>
          <p:cNvSpPr txBox="1"/>
          <p:nvPr/>
        </p:nvSpPr>
        <p:spPr>
          <a:xfrm>
            <a:off x="145470" y="2199627"/>
            <a:ext cx="11901055" cy="1015663"/>
          </a:xfrm>
          <a:prstGeom prst="rect">
            <a:avLst/>
          </a:prstGeom>
          <a:solidFill>
            <a:srgbClr val="FFEBFF"/>
          </a:solidFill>
        </p:spPr>
        <p:txBody>
          <a:bodyPr wrap="square" rtlCol="0">
            <a:spAutoFit/>
          </a:bodyPr>
          <a:lstStyle/>
          <a:p>
            <a:r>
              <a:rPr lang="hy-AM" sz="2000" b="1" dirty="0">
                <a:solidFill>
                  <a:srgbClr val="00000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Կենսակուտակում</a:t>
            </a:r>
            <a:r>
              <a:rPr lang="hy-AM" sz="2000" b="1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hy-AM" sz="2000" dirty="0"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Այս նյութերը կուտակվում են կենդանի օրգանիզմների հյուսվածքներում: Բույսերից դրանք անցնում են կենդանիներին, իսկ սննդային շղթայի միջոցով (միս, կաթ, բանջարեղեն, խմելու ջուր) ներթափանցում են մարդու օրգանիզմ: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356204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D280D4-CACA-4805-A0D6-A956AD39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447" y="199506"/>
            <a:ext cx="10515600" cy="574675"/>
          </a:xfrm>
        </p:spPr>
        <p:txBody>
          <a:bodyPr>
            <a:normAutofit/>
          </a:bodyPr>
          <a:lstStyle/>
          <a:p>
            <a:pPr algn="ctr"/>
            <a:r>
              <a:rPr lang="hy-AM" sz="24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ՊՖԱՄ</a:t>
            </a:r>
            <a:r>
              <a:rPr lang="ru-RU" sz="24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ru-RU" sz="2400" b="1" dirty="0" err="1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ներ</a:t>
            </a:r>
            <a:r>
              <a:rPr lang="hy-AM" sz="24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պարունակող հ</a:t>
            </a:r>
            <a:r>
              <a:rPr lang="ru-RU" sz="2400" b="1" dirty="0" err="1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այտնի</a:t>
            </a:r>
            <a:r>
              <a:rPr lang="ru-RU" sz="24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400" b="1" dirty="0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9 </a:t>
            </a:r>
            <a:r>
              <a:rPr lang="ru-RU" sz="2400" b="1" dirty="0" err="1">
                <a:solidFill>
                  <a:srgbClr val="7030A0"/>
                </a:solidFill>
                <a:effectLst/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թունաքիմիկատներ</a:t>
            </a:r>
            <a:r>
              <a:rPr lang="en-US" sz="2400" b="1" dirty="0">
                <a:solidFill>
                  <a:srgbClr val="7030A0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y-AM" sz="2400" b="1" dirty="0">
                <a:solidFill>
                  <a:srgbClr val="7030A0"/>
                </a:solidFill>
                <a:latin typeface="Sylfaen" panose="010A05020503060303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ներմուծված ՀՀ</a:t>
            </a:r>
            <a:endParaRPr lang="en-US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07CFE2F-234F-4E39-92CD-BDCE1CBDF5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146667"/>
              </p:ext>
            </p:extLst>
          </p:nvPr>
        </p:nvGraphicFramePr>
        <p:xfrm>
          <a:off x="127000" y="1035050"/>
          <a:ext cx="11938000" cy="417233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48628">
                  <a:extLst>
                    <a:ext uri="{9D8B030D-6E8A-4147-A177-3AD203B41FA5}">
                      <a16:colId xmlns:a16="http://schemas.microsoft.com/office/drawing/2014/main" val="3724134923"/>
                    </a:ext>
                  </a:extLst>
                </a:gridCol>
                <a:gridCol w="5210972">
                  <a:extLst>
                    <a:ext uri="{9D8B030D-6E8A-4147-A177-3AD203B41FA5}">
                      <a16:colId xmlns:a16="http://schemas.microsoft.com/office/drawing/2014/main" val="1323760478"/>
                    </a:ext>
                  </a:extLst>
                </a:gridCol>
                <a:gridCol w="2959100">
                  <a:extLst>
                    <a:ext uri="{9D8B030D-6E8A-4147-A177-3AD203B41FA5}">
                      <a16:colId xmlns:a16="http://schemas.microsoft.com/office/drawing/2014/main" val="2811244236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56418622"/>
                    </a:ext>
                  </a:extLst>
                </a:gridCol>
              </a:tblGrid>
              <a:tr h="6187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CAS </a:t>
                      </a: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համարը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Օգտագործման նպատակը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Ակտիվ բաղադրիչը 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Քիմիական բանաձևը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354519"/>
                  </a:ext>
                </a:extLst>
              </a:tr>
              <a:tr h="3576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158062-67-0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Ինսեկտիցիդ</a:t>
                      </a:r>
                      <a:r>
                        <a:rPr lang="hy-AM" sz="2000" u="sng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</a:rPr>
                        <a:t> և ակարիցիդ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 dirty="0">
                          <a:effectLst/>
                          <a:latin typeface="Sylfaen" panose="010A0502050306030303" pitchFamily="18" charset="0"/>
                        </a:rPr>
                        <a:t>Ֆլոնիկամիդ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C</a:t>
                      </a:r>
                      <a:r>
                        <a:rPr lang="en-US" sz="2000" baseline="-25000">
                          <a:effectLst/>
                          <a:latin typeface="Sylfaen" panose="010A0502050306030303" pitchFamily="18" charset="0"/>
                        </a:rPr>
                        <a:t>9</a:t>
                      </a: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H</a:t>
                      </a:r>
                      <a:r>
                        <a:rPr lang="en-US" sz="2000" baseline="-25000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F</a:t>
                      </a:r>
                      <a:r>
                        <a:rPr lang="en-US" sz="2000" baseline="-2500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r>
                        <a:rPr lang="en-US" sz="2000" baseline="-2500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O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13175"/>
                  </a:ext>
                </a:extLst>
              </a:tr>
              <a:tr h="4224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79538-32-2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Ինսեկտիցիդ</a:t>
                      </a:r>
                      <a:r>
                        <a:rPr lang="hy-AM" sz="2000" u="sng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</a:rPr>
                        <a:t> և ակարիցիդ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 dirty="0">
                          <a:effectLst/>
                          <a:latin typeface="Sylfaen" panose="010A0502050306030303" pitchFamily="18" charset="0"/>
                        </a:rPr>
                        <a:t>Տեֆլուտրին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17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H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14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ClF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7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O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789709"/>
                  </a:ext>
                </a:extLst>
              </a:tr>
              <a:tr h="399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658066-35-4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Ֆունգիցիդ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 dirty="0">
                          <a:effectLst/>
                          <a:latin typeface="Sylfaen" panose="010A0502050306030303" pitchFamily="18" charset="0"/>
                        </a:rPr>
                        <a:t>Ֆլուոպիրամ</a:t>
                      </a:r>
                      <a:r>
                        <a:rPr lang="en-US" sz="2000" u="sng" dirty="0">
                          <a:effectLst/>
                          <a:latin typeface="Sylfaen" panose="010A0502050306030303" pitchFamily="18" charset="0"/>
                        </a:rPr>
                        <a:t> </a:t>
                      </a:r>
                      <a:endParaRPr lang="en-US" sz="2000" u="sng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C</a:t>
                      </a:r>
                      <a:r>
                        <a:rPr lang="en-US" sz="2000" baseline="-25000">
                          <a:effectLst/>
                          <a:latin typeface="Sylfaen" panose="010A0502050306030303" pitchFamily="18" charset="0"/>
                        </a:rPr>
                        <a:t>16</a:t>
                      </a: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H</a:t>
                      </a:r>
                      <a:r>
                        <a:rPr lang="en-US" sz="2000" baseline="-25000">
                          <a:effectLst/>
                          <a:latin typeface="Sylfaen" panose="010A0502050306030303" pitchFamily="18" charset="0"/>
                        </a:rPr>
                        <a:t>11</a:t>
                      </a: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ClF</a:t>
                      </a:r>
                      <a:r>
                        <a:rPr lang="en-US" sz="2000" baseline="-25000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r>
                        <a:rPr lang="en-US" sz="2000" baseline="-2500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O</a:t>
                      </a:r>
                      <a:endParaRPr lang="en-US" sz="200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744237"/>
                  </a:ext>
                </a:extLst>
              </a:tr>
              <a:tr h="3889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120068-37-3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Ինսեկտիցիդ</a:t>
                      </a:r>
                      <a:r>
                        <a:rPr lang="hy-AM" sz="2000" u="sng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</a:rPr>
                        <a:t> և ակարիցիդ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effectLst/>
                          <a:latin typeface="Sylfaen" panose="010A0502050306030303" pitchFamily="18" charset="0"/>
                        </a:rPr>
                        <a:t>Ֆիպրոնիլ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12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H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4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Cl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F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4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OS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607423"/>
                  </a:ext>
                </a:extLst>
              </a:tr>
              <a:tr h="3784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91465-08-6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Ինսեկտիցիդ</a:t>
                      </a:r>
                      <a:r>
                        <a:rPr lang="hy-AM" sz="2000" u="sng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</a:rPr>
                        <a:t> և ակարիցիդ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Լամբդա</a:t>
                      </a:r>
                      <a:r>
                        <a:rPr lang="ru-RU" sz="2000" dirty="0">
                          <a:effectLst/>
                          <a:latin typeface="Sylfaen" panose="010A0502050306030303" pitchFamily="18" charset="0"/>
                        </a:rPr>
                        <a:t>-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ցիհալոտրին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H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19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NO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ClF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392646"/>
                  </a:ext>
                </a:extLst>
              </a:tr>
              <a:tr h="3784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82657-04-3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Ինսեկտիցիդ</a:t>
                      </a:r>
                      <a:r>
                        <a:rPr lang="hy-AM" sz="2000" u="sng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</a:rPr>
                        <a:t> և ակարիցիդ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Բիֆենտրին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H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22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CIF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O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500472"/>
                  </a:ext>
                </a:extLst>
              </a:tr>
              <a:tr h="373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79622-59-6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</a:rPr>
                        <a:t>Կոնտակտային թունաքիմիկատ, ֆունգիցիդ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Ֆլուազինամ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13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H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4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Cl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F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4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O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4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102891"/>
                  </a:ext>
                </a:extLst>
              </a:tr>
              <a:tr h="4179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1582-09-8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</a:rPr>
                        <a:t>Հերբիցիդ, համակարգային թունաքիմիկատ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Տրիֆլուրալին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13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H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16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F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O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4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53175"/>
                  </a:ext>
                </a:extLst>
              </a:tr>
              <a:tr h="4133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126535-15-7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2000" u="sng" dirty="0">
                          <a:solidFill>
                            <a:schemeClr val="tx1"/>
                          </a:solidFill>
                          <a:effectLst/>
                          <a:latin typeface="Sylfaen" panose="010A0502050306030303" pitchFamily="18" charset="0"/>
                        </a:rPr>
                        <a:t>Հերբիցիդ, համակարգային թունաքիմիկատ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y-AM" sz="1800" dirty="0">
                          <a:effectLst/>
                          <a:latin typeface="Sylfaen" panose="010A0502050306030303" pitchFamily="18" charset="0"/>
                        </a:rPr>
                        <a:t>Տրիֆլուսուլֆորոն-մեթիլ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C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17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H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19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F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N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O</a:t>
                      </a:r>
                      <a:r>
                        <a:rPr lang="en-US" sz="2000" baseline="-25000" dirty="0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S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353" marR="60353" marT="0" marB="0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778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89787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4D9619-499B-4C31-8AC7-9EF9267C2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09" y="1553845"/>
            <a:ext cx="10515600" cy="1325563"/>
          </a:xfrm>
        </p:spPr>
        <p:txBody>
          <a:bodyPr/>
          <a:lstStyle/>
          <a:p>
            <a:pPr algn="ctr"/>
            <a:r>
              <a:rPr lang="hy-AM" dirty="0">
                <a:solidFill>
                  <a:srgbClr val="7030A0"/>
                </a:solidFill>
                <a:latin typeface="Sylfaen" panose="010A0502050306030303" pitchFamily="18" charset="0"/>
              </a:rPr>
              <a:t>Նիկոտինոիդներ որպես</a:t>
            </a:r>
            <a:r>
              <a:rPr lang="en-US" dirty="0">
                <a:solidFill>
                  <a:srgbClr val="7030A0"/>
                </a:solidFill>
                <a:latin typeface="Sylfaen" panose="010A0502050306030303" pitchFamily="18" charset="0"/>
              </a:rPr>
              <a:t/>
            </a:r>
            <a:br>
              <a:rPr lang="en-US" dirty="0">
                <a:solidFill>
                  <a:srgbClr val="7030A0"/>
                </a:solidFill>
                <a:latin typeface="Sylfaen" panose="010A0502050306030303" pitchFamily="18" charset="0"/>
              </a:rPr>
            </a:br>
            <a:r>
              <a:rPr lang="hy-AM" dirty="0">
                <a:solidFill>
                  <a:srgbClr val="7030A0"/>
                </a:solidFill>
                <a:latin typeface="Sylfaen" panose="010A0502050306030303" pitchFamily="18" charset="0"/>
              </a:rPr>
              <a:t> միջատասպան միջոցներ</a:t>
            </a:r>
            <a:endParaRPr lang="en-US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0920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9116" y="126077"/>
            <a:ext cx="9013767" cy="1143000"/>
          </a:xfrm>
        </p:spPr>
        <p:txBody>
          <a:bodyPr>
            <a:noAutofit/>
          </a:bodyPr>
          <a:lstStyle/>
          <a:p>
            <a:r>
              <a:rPr lang="hy-AM" sz="2800" dirty="0">
                <a:solidFill>
                  <a:srgbClr val="7030A0"/>
                </a:solidFill>
                <a:latin typeface="Sylfaen" panose="010A0502050306030303" pitchFamily="18" charset="0"/>
              </a:rPr>
              <a:t>2025 թ․-ին մեղվի վրա ազդող թունաքիմիկատների ակտիվ բաղադրիչների ՀՀ ներկրման ծավալները</a:t>
            </a:r>
            <a:endParaRPr lang="en-US" sz="2800" dirty="0">
              <a:solidFill>
                <a:srgbClr val="7030A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89116" y="1640376"/>
          <a:ext cx="8915402" cy="37338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66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1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7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194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PAN-ի անվանացանկում ներառված համարը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ԲՎԹ-</a:t>
                      </a: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ներ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ի </a:t>
                      </a: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ա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կտիվ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բաղադրիչ</a:t>
                      </a: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ը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y-AM" sz="2000" dirty="0">
                          <a:effectLst/>
                          <a:latin typeface="Sylfaen" panose="010A0502050306030303" pitchFamily="18" charset="0"/>
                        </a:rPr>
                        <a:t>Զտաքաշը </a:t>
                      </a: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(տ)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204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Իմիդակլոպիրիդ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89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0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327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Թիակլոպիդ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328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Թիամեթօքսամ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58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0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83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Կլոթիանիդին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1․1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0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-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Ացետամիդպիրիդ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62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05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 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AFF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ylfaen" panose="010A0502050306030303" pitchFamily="18" charset="0"/>
                        </a:rPr>
                        <a:t>Ընդամենը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FFE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212</a:t>
                      </a:r>
                      <a:endParaRPr lang="en-US" sz="2000" dirty="0">
                        <a:effectLst/>
                        <a:latin typeface="Sylfaen" panose="010A05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AFF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0425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4272</Words>
  <Application>Microsoft Office PowerPoint</Application>
  <PresentationFormat>Widescreen</PresentationFormat>
  <Paragraphs>610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Arial</vt:lpstr>
      <vt:lpstr>Calibri</vt:lpstr>
      <vt:lpstr>Calibri Light</vt:lpstr>
      <vt:lpstr>Courier New</vt:lpstr>
      <vt:lpstr>Sylfaen</vt:lpstr>
      <vt:lpstr>Symbol</vt:lpstr>
      <vt:lpstr>Tahoma</vt:lpstr>
      <vt:lpstr>Times New Roman</vt:lpstr>
      <vt:lpstr>Тема Office</vt:lpstr>
      <vt:lpstr>ԲԱՐՁՐ ՎՏԱՆԳԱՎՈՐՈՒԹՅԱՆ ԹՈՒՆԱՔԻՄԻԿԱՏՆԵՐԻ՝ ՔԼՈՐՊԻՐԻՖՈՍԻ, ԳԼԻՖՈՍԱՏԻ, ՊՖԱՄ-ՆԵՐԻ,  ՆԻԿՈՏԻՆՈԻԴՆԵՐԻ  ԻՐԱՎԻՃԱԿԸ ՀՀ-ՈՒՄ </vt:lpstr>
      <vt:lpstr>Քլորպիրիֆոսը որպես նյարդային համակարգի վրա ազդող միջատասպան թունաքիմիկատ</vt:lpstr>
      <vt:lpstr>Քլորպիրիֆոսի կիրառությունը որպես միջատասպան միջոց և օգտագործումը որպես ախտահանիչ</vt:lpstr>
      <vt:lpstr>Քլորպիրիֆոսը որպես նյարդային համակարգի վրա ազդող միջատասպան թունաքիմիկատ</vt:lpstr>
      <vt:lpstr>Թունաքիմիկատներ ֆոսֆորօրգանական միացության (ՖՕՄ) խմբից ներմուծված ՀՀ</vt:lpstr>
      <vt:lpstr>1․ Քլորպիրիֆոս պարունակող թունաքիմիկատների սուր ազդեցության հետևանքները</vt:lpstr>
      <vt:lpstr>2. Քլորպիրիֆոս պարունակող թունաքիմիկատների երկարատև (քրոնիկական) ազդեցության հետևանքները</vt:lpstr>
      <vt:lpstr>2. Քլորպիրիֆոս պարունակող թունաքիմիկատների երկարատև (քրոնիկական) ազդեցության հետևանքները</vt:lpstr>
      <vt:lpstr>Քլորպիրիֆոս պարունակող թունաքիմիկատների ներմուծման ծավալը (տ)՝ ըստ տարիների։</vt:lpstr>
      <vt:lpstr>Վերլուծություն. ՀՀ-ում 2018–2025 թթ.-ին  քլորպիրիֆոս պարունակող թունաքիմիկատների ներմուծման դինամիկան  </vt:lpstr>
      <vt:lpstr>Քլորպիրիֆոսի կիրառման նկատմամբ  արգելք սահմանած երկրները</vt:lpstr>
      <vt:lpstr>Քլորպիրիֆոսի կիրառման նկատմամբ սահմանափակումներ սահմանած երկրները</vt:lpstr>
      <vt:lpstr>2025 թ-ին ՀՀ ներկրվող քլորպիրիֆոս պարունակող թունաքիմիկատների ծավալը ըստ երկրների</vt:lpstr>
      <vt:lpstr>Վերլուծություն</vt:lpstr>
      <vt:lpstr>Վերլուծություն</vt:lpstr>
      <vt:lpstr>2023-2025 թթ.-ին ՀՀ-ում օգտագործման  համար թույլատրված միայն քլորպիրիֆոս պարունակող 33 թունաքիմիկատների առևտրային անվանումները</vt:lpstr>
      <vt:lpstr>2023-2025 թթ.-ին ՀՀ-ում օգտագործման  համար թույլատրված քլորպիրիֆոս և այլ ակտիվ բաղա պարունակող  35 թունաքիմիկատների առևտրային անվանումները</vt:lpstr>
      <vt:lpstr>2023-2025 թթ.-ին Հայաստանում օգտագործման համար թույլատրված քլորպիրիֆոս և քլորպիրիֆոսի հետ այլ ակտիվ բաղադրիչներ պարունակող  թունաքիմիկատների թվաքանակը</vt:lpstr>
      <vt:lpstr>Գլիֆոսատ ակտիվ բաղադրիչով մոլախոտասպաններ (հերբիցիդներ)</vt:lpstr>
      <vt:lpstr>Գլիֆոսատի կիրառությունը</vt:lpstr>
      <vt:lpstr>Ազդեցության մեխանիզմը</vt:lpstr>
      <vt:lpstr>Ազդեցության մեխանիզմը  (Ինչպե՞ս է ոչնչացնում մոլախոտերը)</vt:lpstr>
      <vt:lpstr>Գլիֆոսատ  պարունակող թունաքիմիկատների ներթափանցման ուղիները</vt:lpstr>
      <vt:lpstr>Գլիֆոսատ  պարունակող թունաքիմիկատների սուր ազդեցության հետևանքները</vt:lpstr>
      <vt:lpstr>Գլիֆոսատ  պարունակող թունաքիմիկատների երկարատև (քրոնիկական) ազդեցության հետևանքները</vt:lpstr>
      <vt:lpstr>Ինչո՞ւ են երկրներն արգելում գլիֆոսատը</vt:lpstr>
      <vt:lpstr>Ինչո՞ւ են երկրներն արգելում այն</vt:lpstr>
      <vt:lpstr>Ինչո՞ւ են երկրներն արգելում այն</vt:lpstr>
      <vt:lpstr>Գլիֆոսատի կիրառումը սահմանակող կամ արգելող երկրներ</vt:lpstr>
      <vt:lpstr>Ագրոքիմիական պարադոքս</vt:lpstr>
      <vt:lpstr>Գլիֆոսատ պարունակող հերբիցիդների ներմուծումը ըստ երկրների</vt:lpstr>
      <vt:lpstr>ՀՀ 2023-2025 թթ․-ին ՀՀ-ում օգտագործման համար թույլատրված գլիֆոսատ ակտիվ բաղադրիչով մոլախոտասպան թունաքիմիկատների արտադրող երկրների կազմակերպությունների թիվաքանակը</vt:lpstr>
      <vt:lpstr>Վերլուծություն</vt:lpstr>
      <vt:lpstr>2025 թ․-ին ՀՀ ներկրված  գլիֆոսատ ակտիվ բաղադրիչով մոլախոտասպան թունաքիմիկատների ծավալները (տ)  արտադրող երկրներից </vt:lpstr>
      <vt:lpstr>2023-2025  թթ.-ին ՀՀ-ում օգտագործման համար թույլատրված գլիֆոսատ պարունակող 60 մոլախոտասպան թունաքիմիկատների առևտրային անվանումները</vt:lpstr>
      <vt:lpstr>2023-2025  թթ.-ին ՀՀ-ում օգտագործման համար թույլատրված գլիֆոսատ պարունակող մոլախոտասպան թունաքիմիկատների առևտրային անվանումները</vt:lpstr>
      <vt:lpstr>2025 թ․-ին ՀՀ ներկրված  գլիֆոսատ ակտիվ բաղադրիչով մոլախոտասպան թունաքիմիկատների ծավալներն ըստ առևտրային անվանումների (տ) </vt:lpstr>
      <vt:lpstr>Վերլուծություն</vt:lpstr>
      <vt:lpstr>Պերֆտորալկիլային և պոլիֆտորալկիլային միացությունները (ՊՖԱՄ-ներ/PFAS) որպես «հավերժական քիմիական նյութեր»,</vt:lpstr>
      <vt:lpstr>ՊՖԱՄ-ների խմբին պատկանող թունաքիմիկատներ</vt:lpstr>
      <vt:lpstr>Ինչու՞ են ՊՖԱՄ պարունակող թունաքիմիկատները ծայարհեղ վտանգավոր</vt:lpstr>
      <vt:lpstr>ՊՖԱՄ-ներ պարունակող հայտնի 9 թունաքիմիկատներ ներմուծված ՀՀ</vt:lpstr>
      <vt:lpstr>Նիկոտինոիդներ որպես  միջատասպան միջոցներ</vt:lpstr>
      <vt:lpstr>2025 թ․-ին մեղվի վրա ազդող թունաքիմիկատների ակտիվ բաղադրիչների ՀՀ ներկրման ծավալները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Administrator</dc:creator>
  <cp:lastModifiedBy>User</cp:lastModifiedBy>
  <cp:revision>85</cp:revision>
  <dcterms:created xsi:type="dcterms:W3CDTF">2026-09-28T08:39:28Z</dcterms:created>
  <dcterms:modified xsi:type="dcterms:W3CDTF">2026-09-30T11:05:40Z</dcterms:modified>
</cp:coreProperties>
</file>